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9"/>
  </p:notesMasterIdLst>
  <p:sldIdLst>
    <p:sldId id="358" r:id="rId2"/>
    <p:sldId id="256" r:id="rId3"/>
    <p:sldId id="359" r:id="rId4"/>
    <p:sldId id="365" r:id="rId5"/>
    <p:sldId id="370" r:id="rId6"/>
    <p:sldId id="360" r:id="rId7"/>
    <p:sldId id="374" r:id="rId8"/>
    <p:sldId id="375" r:id="rId9"/>
    <p:sldId id="371" r:id="rId10"/>
    <p:sldId id="377" r:id="rId11"/>
    <p:sldId id="361" r:id="rId12"/>
    <p:sldId id="369" r:id="rId13"/>
    <p:sldId id="379" r:id="rId14"/>
    <p:sldId id="380" r:id="rId15"/>
    <p:sldId id="381" r:id="rId16"/>
    <p:sldId id="382" r:id="rId17"/>
    <p:sldId id="384" r:id="rId18"/>
    <p:sldId id="390" r:id="rId19"/>
    <p:sldId id="378" r:id="rId20"/>
    <p:sldId id="397" r:id="rId21"/>
    <p:sldId id="388" r:id="rId22"/>
    <p:sldId id="391" r:id="rId23"/>
    <p:sldId id="392" r:id="rId24"/>
    <p:sldId id="367" r:id="rId25"/>
    <p:sldId id="372" r:id="rId26"/>
    <p:sldId id="368" r:id="rId27"/>
    <p:sldId id="257" r:id="rId28"/>
    <p:sldId id="258" r:id="rId29"/>
    <p:sldId id="259" r:id="rId30"/>
    <p:sldId id="265" r:id="rId31"/>
    <p:sldId id="266" r:id="rId32"/>
    <p:sldId id="267" r:id="rId33"/>
    <p:sldId id="260" r:id="rId34"/>
    <p:sldId id="268" r:id="rId35"/>
    <p:sldId id="287" r:id="rId36"/>
    <p:sldId id="386" r:id="rId37"/>
    <p:sldId id="269" r:id="rId38"/>
    <p:sldId id="270" r:id="rId39"/>
    <p:sldId id="289" r:id="rId40"/>
    <p:sldId id="293" r:id="rId41"/>
    <p:sldId id="291" r:id="rId42"/>
    <p:sldId id="290" r:id="rId43"/>
    <p:sldId id="292" r:id="rId44"/>
    <p:sldId id="294" r:id="rId45"/>
    <p:sldId id="295" r:id="rId46"/>
    <p:sldId id="296" r:id="rId47"/>
    <p:sldId id="297" r:id="rId48"/>
    <p:sldId id="261" r:id="rId49"/>
    <p:sldId id="271" r:id="rId50"/>
    <p:sldId id="314" r:id="rId51"/>
    <p:sldId id="315" r:id="rId52"/>
    <p:sldId id="316" r:id="rId53"/>
    <p:sldId id="317" r:id="rId54"/>
    <p:sldId id="272" r:id="rId55"/>
    <p:sldId id="318" r:id="rId56"/>
    <p:sldId id="273" r:id="rId57"/>
    <p:sldId id="319" r:id="rId58"/>
    <p:sldId id="274" r:id="rId59"/>
    <p:sldId id="276" r:id="rId60"/>
    <p:sldId id="277" r:id="rId61"/>
    <p:sldId id="278" r:id="rId62"/>
    <p:sldId id="320" r:id="rId63"/>
    <p:sldId id="279" r:id="rId64"/>
    <p:sldId id="280" r:id="rId65"/>
    <p:sldId id="322" r:id="rId66"/>
    <p:sldId id="283" r:id="rId67"/>
    <p:sldId id="324" r:id="rId68"/>
    <p:sldId id="327" r:id="rId69"/>
    <p:sldId id="325" r:id="rId70"/>
    <p:sldId id="262" r:id="rId71"/>
    <p:sldId id="329" r:id="rId72"/>
    <p:sldId id="330" r:id="rId73"/>
    <p:sldId id="331" r:id="rId74"/>
    <p:sldId id="263" r:id="rId75"/>
    <p:sldId id="333" r:id="rId76"/>
    <p:sldId id="334" r:id="rId77"/>
    <p:sldId id="335" r:id="rId78"/>
    <p:sldId id="286" r:id="rId79"/>
    <p:sldId id="396" r:id="rId80"/>
    <p:sldId id="337" r:id="rId81"/>
    <p:sldId id="339" r:id="rId82"/>
    <p:sldId id="338" r:id="rId83"/>
    <p:sldId id="340" r:id="rId84"/>
    <p:sldId id="341" r:id="rId85"/>
    <p:sldId id="298" r:id="rId86"/>
    <p:sldId id="299" r:id="rId87"/>
    <p:sldId id="300" r:id="rId88"/>
    <p:sldId id="344" r:id="rId89"/>
    <p:sldId id="395" r:id="rId90"/>
    <p:sldId id="398" r:id="rId91"/>
    <p:sldId id="399" r:id="rId92"/>
    <p:sldId id="400" r:id="rId93"/>
    <p:sldId id="401" r:id="rId94"/>
    <p:sldId id="402" r:id="rId95"/>
    <p:sldId id="403" r:id="rId96"/>
    <p:sldId id="393" r:id="rId97"/>
    <p:sldId id="394" r:id="rId9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16"/>
    <p:restoredTop sz="87741"/>
  </p:normalViewPr>
  <p:slideViewPr>
    <p:cSldViewPr snapToGrid="0" snapToObjects="1">
      <p:cViewPr varScale="1">
        <p:scale>
          <a:sx n="108" d="100"/>
          <a:sy n="108" d="100"/>
        </p:scale>
        <p:origin x="224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62E6E-FC6D-714C-8DC8-F2E38FFE7EFE}" type="datetimeFigureOut">
              <a:rPr kumimoji="1" lang="zh-TW" altLang="en-US" smtClean="0"/>
              <a:t>2021/1/18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4A12E-27C0-1448-972D-F7ECF431F58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4745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4A12E-27C0-1448-972D-F7ECF431F58E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569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4A12E-27C0-1448-972D-F7ECF431F58E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2392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4A12E-27C0-1448-972D-F7ECF431F58E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1420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4A12E-27C0-1448-972D-F7ECF431F58E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38990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4A12E-27C0-1448-972D-F7ECF431F58E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3758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4A12E-27C0-1448-972D-F7ECF431F58E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0373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4A12E-27C0-1448-972D-F7ECF431F58E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7066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4A12E-27C0-1448-972D-F7ECF431F58E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4961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4A12E-27C0-1448-972D-F7ECF431F58E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7873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4A12E-27C0-1448-972D-F7ECF431F58E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4565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4A12E-27C0-1448-972D-F7ECF431F58E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67453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z="1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，比如重啟、關閉等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4A12E-27C0-1448-972D-F7ECF431F58E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59318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4A12E-27C0-1448-972D-F7ECF431F58E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10158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4A12E-27C0-1448-972D-F7ECF431F58E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92622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網路安全，防止</a:t>
            </a:r>
            <a:r>
              <a:rPr kumimoji="1" lang="en-US" altLang="zh-TW" dirty="0"/>
              <a:t>DDOS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4A12E-27C0-1448-972D-F7ECF431F58E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8776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4A12E-27C0-1448-972D-F7ECF431F58E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2957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4A12E-27C0-1448-972D-F7ECF431F58E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6388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4A12E-27C0-1448-972D-F7ECF431F58E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87401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4A12E-27C0-1448-972D-F7ECF431F58E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63268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4A12E-27C0-1448-972D-F7ECF431F58E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16366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4A12E-27C0-1448-972D-F7ECF431F58E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8494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4A12E-27C0-1448-972D-F7ECF431F58E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9018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>
              <a:latin typeface="FangSong" panose="02010609060101010101" pitchFamily="49" charset="-122"/>
              <a:ea typeface="FangSong" panose="02010609060101010101" pitchFamily="49" charset="-122"/>
              <a:cs typeface="Yuppy SC" panose="020F0603040207020204" pitchFamily="34" charset="-122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4A12E-27C0-1448-972D-F7ECF431F58E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55423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4A12E-27C0-1448-972D-F7ECF431F58E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28447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4A12E-27C0-1448-972D-F7ECF431F58E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89387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示範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–V</a:t>
            </a:r>
            <a:r>
              <a:rPr kumimoji="1" lang="zh-TW" altLang="en-US" dirty="0"/>
              <a:t> ，功能是</a:t>
            </a:r>
            <a:r>
              <a:rPr kumimoji="1" lang="en-US" altLang="zh-TW" dirty="0"/>
              <a:t>—</a:t>
            </a:r>
            <a:r>
              <a:rPr kumimoji="1" lang="zh-TW" altLang="en-US" dirty="0"/>
              <a:t>開始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4A12E-27C0-1448-972D-F7ECF431F58E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6898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4A12E-27C0-1448-972D-F7ECF431F58E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2368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4A12E-27C0-1448-972D-F7ECF431F58E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6605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4A12E-27C0-1448-972D-F7ECF431F58E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7745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4A12E-27C0-1448-972D-F7ECF431F58E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9018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4A12E-27C0-1448-972D-F7ECF431F58E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3750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0DBCE3-8132-4345-B6E7-78BC7F76B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8ADAD80-995F-C142-A057-46C82E776C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C96920-81C3-4548-9FB0-2C4D58304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4946-3C66-C148-BE61-8515B18B270E}" type="datetimeFigureOut">
              <a:rPr kumimoji="1" lang="zh-TW" altLang="en-US" smtClean="0"/>
              <a:t>2021/1/18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E74475-8990-5948-8992-D63202EB7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2C4A3-2E54-D641-99ED-BC15365FA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1314-4EA2-1146-AB81-DF3482EB72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4665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9FD755-D3E6-B34D-A5CC-6A2DC3A7B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1730335-4340-E344-897D-5A2B93222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844CF1-B61E-A347-A2FA-445DB48F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4946-3C66-C148-BE61-8515B18B270E}" type="datetimeFigureOut">
              <a:rPr kumimoji="1" lang="zh-TW" altLang="en-US" smtClean="0"/>
              <a:t>2021/1/18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8440051-F562-B544-9422-63B270182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8180B57-5C6E-DA45-873C-973271D7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1314-4EA2-1146-AB81-DF3482EB72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4330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340A0ED-2E57-5643-9B87-22EAF5B1B0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12ACA5F-18AC-F74F-B06C-107C391FB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42464A-8EF1-DA48-9F6E-3C9AF7D27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4946-3C66-C148-BE61-8515B18B270E}" type="datetimeFigureOut">
              <a:rPr kumimoji="1" lang="zh-TW" altLang="en-US" smtClean="0"/>
              <a:t>2021/1/18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EC8E0A-B720-3D4B-A7B2-F67795DFA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8ADA635-5CB0-7A4F-AAD3-950EFA49E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1314-4EA2-1146-AB81-DF3482EB72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9863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E5DD2-A6C4-4F44-A84B-B2E3C8E75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9317BE-6DB1-A548-810F-B6D5790A0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D7889F-578B-7147-B039-6F9164F89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4946-3C66-C148-BE61-8515B18B270E}" type="datetimeFigureOut">
              <a:rPr kumimoji="1" lang="zh-TW" altLang="en-US" smtClean="0"/>
              <a:t>2021/1/18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341092-2954-AF48-9373-7B4AA691C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39C907-B6AA-B84D-BADD-5124CD2F7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1314-4EA2-1146-AB81-DF3482EB72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736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DF0175-CC4A-A445-B881-DA6D4DF3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36AE16-04A6-6445-B6C2-C716E7505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184DE5-129E-1E40-A5D0-B2572F100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4946-3C66-C148-BE61-8515B18B270E}" type="datetimeFigureOut">
              <a:rPr kumimoji="1" lang="zh-TW" altLang="en-US" smtClean="0"/>
              <a:t>2021/1/18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7E7376-C8E4-464F-BDD4-D89C9B75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AB54EC-CECD-364B-92D8-0F8A7BFE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1314-4EA2-1146-AB81-DF3482EB72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76379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796B08-9044-2E43-B209-3870B6DA4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29BBD2-F38C-1E4E-9CA2-E8886DC260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F94DC02-E506-5C4E-820D-F6D21AF5A6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EFE596-4E1D-174D-9D5B-A3236E534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4946-3C66-C148-BE61-8515B18B270E}" type="datetimeFigureOut">
              <a:rPr kumimoji="1" lang="zh-TW" altLang="en-US" smtClean="0"/>
              <a:t>2021/1/18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F4A2BBC-8255-F741-BC67-F668FB93C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520F22E-FE4F-BC45-84C2-A7E934575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1314-4EA2-1146-AB81-DF3482EB72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09576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5BC460-74A9-3748-8684-6C9A4802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1E8880-2C6C-3E45-AB7E-ADB017CB4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49CB2C1-7E49-564C-95E8-4002D11A6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EFF4843-72C6-E940-B1C6-2B8B1F6162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F2E18BC-0EC8-224F-B903-A67FA3D807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4E76227-F3C1-0241-8899-09BE4EF95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4946-3C66-C148-BE61-8515B18B270E}" type="datetimeFigureOut">
              <a:rPr kumimoji="1" lang="zh-TW" altLang="en-US" smtClean="0"/>
              <a:t>2021/1/18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E8AD9E6-D90C-D743-8D04-3A0231F6C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1028DD4-C292-F644-BABB-BB0170FA1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1314-4EA2-1146-AB81-DF3482EB72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1041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9CA28-E761-3746-B18E-F8729BF8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592D5A0-66E7-D54B-B685-4F5B577D7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4946-3C66-C148-BE61-8515B18B270E}" type="datetimeFigureOut">
              <a:rPr kumimoji="1" lang="zh-TW" altLang="en-US" smtClean="0"/>
              <a:t>2021/1/18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6E12727-805D-464C-B7AA-40FC45E1C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56F362F-E0DC-504A-94F9-3B8D3CB8D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1314-4EA2-1146-AB81-DF3482EB72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7894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D40C964-6E96-DE47-B7BE-038C76831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4946-3C66-C148-BE61-8515B18B270E}" type="datetimeFigureOut">
              <a:rPr kumimoji="1" lang="zh-TW" altLang="en-US" smtClean="0"/>
              <a:t>2021/1/18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F8BF886-B7F3-EF47-8ECC-A769EA45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BFEF33-8FC7-8E4E-A0A4-B7C956B9F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1314-4EA2-1146-AB81-DF3482EB72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96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2D5BAB-1287-D543-A6EF-0629294A1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7D1CB2-7480-1644-B01C-1125A40A3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6EA2B8-E1A4-B048-A0F1-66871F71F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F2AECB3-1A9B-1745-ADE7-724239598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4946-3C66-C148-BE61-8515B18B270E}" type="datetimeFigureOut">
              <a:rPr kumimoji="1" lang="zh-TW" altLang="en-US" smtClean="0"/>
              <a:t>2021/1/18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49A4105-166E-0646-8D6A-7310D8DCB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E6D7E12-33FA-E446-B66F-FF3700CD5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1314-4EA2-1146-AB81-DF3482EB72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2913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851DAB-6020-974E-BF49-826ADB54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7662019-4FFB-EC43-894E-030E3556A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FC8F291-B669-EC48-85B6-92C90D34F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0836244-DA8C-CE44-9DE2-636707032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4946-3C66-C148-BE61-8515B18B270E}" type="datetimeFigureOut">
              <a:rPr kumimoji="1" lang="zh-TW" altLang="en-US" smtClean="0"/>
              <a:t>2021/1/18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FFDBED3-BB6B-5646-B17B-71D38708F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03327F9-2056-8543-A44F-86A30A921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11314-4EA2-1146-AB81-DF3482EB72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101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29BA3D8-FCCE-954D-9D11-895185B87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8ECAF0A-9919-9C40-A962-1B5EDC559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E02E67-E251-0747-926F-B6A51CF699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A4946-3C66-C148-BE61-8515B18B270E}" type="datetimeFigureOut">
              <a:rPr kumimoji="1" lang="zh-TW" altLang="en-US" smtClean="0"/>
              <a:t>2021/1/18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11B22A-56C7-7740-8C64-C72800C858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CF5F4C-00E0-454C-9B45-9BD1598EE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11314-4EA2-1146-AB81-DF3482EB72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37214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ocean.com/community/tutorials/an-introduction-to-haproxy-and-load-balancing-concepts" TargetMode="External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9A615CBE-2146-EC4E-B7C5-834462592C95}"/>
              </a:ext>
            </a:extLst>
          </p:cNvPr>
          <p:cNvSpPr txBox="1"/>
          <p:nvPr/>
        </p:nvSpPr>
        <p:spPr>
          <a:xfrm>
            <a:off x="0" y="6396335"/>
            <a:ext cx="223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STLiti" panose="02010800040101010101" pitchFamily="2" charset="-122"/>
                <a:ea typeface="STLiti" panose="02010800040101010101" pitchFamily="2" charset="-122"/>
              </a:rPr>
              <a:t>2020.12.12</a:t>
            </a:r>
            <a:endParaRPr kumimoji="1" lang="zh-TW" altLang="en-US" sz="2400" dirty="0">
              <a:latin typeface="STLiti" panose="02010800040101010101" pitchFamily="2" charset="-122"/>
              <a:ea typeface="STLiti" panose="02010800040101010101" pitchFamily="2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582FAA1-8A72-1F41-B092-5D86C7DAD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258" y="2293581"/>
            <a:ext cx="8185484" cy="171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12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B5F9F5B-9C7A-E14D-9E7F-90BF245F6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88900"/>
            <a:ext cx="8039100" cy="66802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DB2E4EB-25C0-4242-B44C-8D2718F54E16}"/>
              </a:ext>
            </a:extLst>
          </p:cNvPr>
          <p:cNvSpPr/>
          <p:nvPr/>
        </p:nvSpPr>
        <p:spPr>
          <a:xfrm>
            <a:off x="314640" y="120896"/>
            <a:ext cx="30299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Worker process</a:t>
            </a:r>
            <a:endParaRPr kumimoji="1" lang="zh-TW" altLang="en-US" sz="32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349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00586E6-7633-1F4A-A072-B03CADAFF748}"/>
              </a:ext>
            </a:extLst>
          </p:cNvPr>
          <p:cNvSpPr/>
          <p:nvPr/>
        </p:nvSpPr>
        <p:spPr>
          <a:xfrm>
            <a:off x="502494" y="44554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zh-TW" sz="4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驚群問題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D2290F-7713-7245-851F-1509AB3BC9CC}"/>
              </a:ext>
            </a:extLst>
          </p:cNvPr>
          <p:cNvSpPr/>
          <p:nvPr/>
        </p:nvSpPr>
        <p:spPr>
          <a:xfrm>
            <a:off x="2344615" y="3065809"/>
            <a:ext cx="78403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當許多進程等待一個事件，事件發生後這些進程被喚醒，但只有一個進程能獲得</a:t>
            </a:r>
            <a:r>
              <a:rPr kumimoji="1" lang="en" altLang="zh-TW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CPU</a:t>
            </a:r>
            <a:r>
              <a:rPr kumimoji="1" lang="zh-TW" altLang="en-US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執行權，其他進程又得被阻塞</a:t>
            </a:r>
          </a:p>
        </p:txBody>
      </p:sp>
    </p:spTree>
    <p:extLst>
      <p:ext uri="{BB962C8B-B14F-4D97-AF65-F5344CB8AC3E}">
        <p14:creationId xmlns:p14="http://schemas.microsoft.com/office/powerpoint/2010/main" val="2832230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91DDFC93-6DA7-EF4F-B4DE-B1F104DB8102}"/>
              </a:ext>
            </a:extLst>
          </p:cNvPr>
          <p:cNvGrpSpPr/>
          <p:nvPr/>
        </p:nvGrpSpPr>
        <p:grpSpPr>
          <a:xfrm>
            <a:off x="3335648" y="594360"/>
            <a:ext cx="6044223" cy="5829439"/>
            <a:chOff x="4167187" y="1028561"/>
            <a:chExt cx="4977765" cy="4800878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80C9BA58-C09C-5A47-A309-C73948487CFC}"/>
                </a:ext>
              </a:extLst>
            </p:cNvPr>
            <p:cNvGrpSpPr/>
            <p:nvPr/>
          </p:nvGrpSpPr>
          <p:grpSpPr>
            <a:xfrm>
              <a:off x="4167187" y="1028561"/>
              <a:ext cx="4977765" cy="4800878"/>
              <a:chOff x="0" y="1040130"/>
              <a:chExt cx="4977765" cy="4800878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E8BB267F-CE7F-BE46-9151-08E4D0575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040130"/>
                <a:ext cx="4777740" cy="4777740"/>
              </a:xfrm>
              <a:prstGeom prst="rect">
                <a:avLst/>
              </a:prstGeom>
            </p:spPr>
          </p:pic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FFB5189-0435-2445-8CC2-5824244F90CF}"/>
                  </a:ext>
                </a:extLst>
              </p:cNvPr>
              <p:cNvSpPr/>
              <p:nvPr/>
            </p:nvSpPr>
            <p:spPr>
              <a:xfrm>
                <a:off x="165735" y="4286528"/>
                <a:ext cx="4812030" cy="1554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atin typeface="Weibei SC" panose="03000800000000000000" pitchFamily="66" charset="-128"/>
                  <a:ea typeface="Weibei SC" panose="03000800000000000000" pitchFamily="66" charset="-128"/>
                </a:endParaRPr>
              </a:p>
            </p:txBody>
          </p:sp>
        </p:grp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45A7F1B9-4635-4945-B46D-56F703CD2A6B}"/>
                </a:ext>
              </a:extLst>
            </p:cNvPr>
            <p:cNvSpPr txBox="1"/>
            <p:nvPr/>
          </p:nvSpPr>
          <p:spPr>
            <a:xfrm>
              <a:off x="4408169" y="4274959"/>
              <a:ext cx="453675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8000" dirty="0">
                  <a:latin typeface="Baoli SC" panose="02010600040101010101" pitchFamily="2" charset="-122"/>
                  <a:ea typeface="Baoli SC" panose="02010600040101010101" pitchFamily="2" charset="-122"/>
                </a:rPr>
                <a:t>舉個栗子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12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7DCC041-7E65-3344-A8C2-21449FB6F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90" y="1575523"/>
            <a:ext cx="11254203" cy="370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92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7EDC25B-5235-4040-90AD-D468BA66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22" y="1280850"/>
            <a:ext cx="11025497" cy="448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4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F41D8C9-7C1B-4545-ACAD-78A19E27B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9" y="1487747"/>
            <a:ext cx="12068001" cy="439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0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5F779B7-1F84-D44B-96B0-A243F0AC0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15" y="994377"/>
            <a:ext cx="11846169" cy="516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78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7AC9D16-12F4-2647-95DC-3CF66F918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8704"/>
            <a:ext cx="12192000" cy="43360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BDF889B-641C-274D-A9BA-7BCADA6726E6}"/>
              </a:ext>
            </a:extLst>
          </p:cNvPr>
          <p:cNvSpPr/>
          <p:nvPr/>
        </p:nvSpPr>
        <p:spPr>
          <a:xfrm>
            <a:off x="348180" y="393948"/>
            <a:ext cx="40350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 </a:t>
            </a:r>
            <a:r>
              <a:rPr kumimoji="1" lang="zh-TW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對驚群現象的處理</a:t>
            </a:r>
          </a:p>
        </p:txBody>
      </p:sp>
    </p:spTree>
    <p:extLst>
      <p:ext uri="{BB962C8B-B14F-4D97-AF65-F5344CB8AC3E}">
        <p14:creationId xmlns:p14="http://schemas.microsoft.com/office/powerpoint/2010/main" val="2484865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872D6CE-9419-2740-A9D0-34EAE51EB286}"/>
              </a:ext>
            </a:extLst>
          </p:cNvPr>
          <p:cNvSpPr/>
          <p:nvPr/>
        </p:nvSpPr>
        <p:spPr>
          <a:xfrm>
            <a:off x="348180" y="393948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4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小總結</a:t>
            </a:r>
            <a:endParaRPr kumimoji="1" lang="zh-TW" altLang="zh-TW" sz="4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122DD09-561A-0441-92FC-E343238DB4A0}"/>
              </a:ext>
            </a:extLst>
          </p:cNvPr>
          <p:cNvSpPr/>
          <p:nvPr/>
        </p:nvSpPr>
        <p:spPr>
          <a:xfrm>
            <a:off x="2379505" y="2356674"/>
            <a:ext cx="10683236" cy="2603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Master  </a:t>
            </a: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負責監控</a:t>
            </a: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Worker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Worker </a:t>
            </a: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負責處理請求</a:t>
            </a:r>
            <a:endParaRPr kumimoji="1" lang="en-US" altLang="zh-TW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</a:t>
            </a: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利用</a:t>
            </a: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</a:t>
            </a:r>
            <a:r>
              <a:rPr kumimoji="1" lang="en-US" altLang="zh-TW" sz="28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accept_mutex</a:t>
            </a: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確保一次只喚醒一個</a:t>
            </a: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Worker </a:t>
            </a:r>
          </a:p>
          <a:p>
            <a:pPr>
              <a:lnSpc>
                <a:spcPct val="150000"/>
              </a:lnSpc>
            </a:pP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 (</a:t>
            </a: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驚群問題</a:t>
            </a: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the thundering herd problem)</a:t>
            </a:r>
            <a:endParaRPr kumimoji="1" lang="zh-TW" altLang="zh-TW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0148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>
            <a:extLst>
              <a:ext uri="{FF2B5EF4-FFF2-40B4-BE49-F238E27FC236}">
                <a16:creationId xmlns:a16="http://schemas.microsoft.com/office/drawing/2014/main" id="{DF545C5F-9B1F-8644-9642-1D31153B930C}"/>
              </a:ext>
            </a:extLst>
          </p:cNvPr>
          <p:cNvSpPr/>
          <p:nvPr/>
        </p:nvSpPr>
        <p:spPr>
          <a:xfrm>
            <a:off x="6672537" y="2015846"/>
            <a:ext cx="3676304" cy="70866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DEC5EA2B-CBEE-A442-A77E-F8DD60199ACC}"/>
              </a:ext>
            </a:extLst>
          </p:cNvPr>
          <p:cNvSpPr/>
          <p:nvPr/>
        </p:nvSpPr>
        <p:spPr>
          <a:xfrm>
            <a:off x="1839852" y="3129970"/>
            <a:ext cx="3676304" cy="2694539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n>
                <a:solidFill>
                  <a:schemeClr val="bg2">
                    <a:lumMod val="75000"/>
                  </a:schemeClr>
                </a:solidFill>
              </a:ln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E5161291-C2C4-CA43-A661-EBEFF331713E}"/>
              </a:ext>
            </a:extLst>
          </p:cNvPr>
          <p:cNvSpPr/>
          <p:nvPr/>
        </p:nvSpPr>
        <p:spPr>
          <a:xfrm>
            <a:off x="6672536" y="3129970"/>
            <a:ext cx="3676304" cy="2694539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n>
                <a:solidFill>
                  <a:schemeClr val="bg2">
                    <a:lumMod val="75000"/>
                  </a:schemeClr>
                </a:solidFill>
              </a:ln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743659A-598E-484C-819F-80F8A5F84BE5}"/>
              </a:ext>
            </a:extLst>
          </p:cNvPr>
          <p:cNvSpPr/>
          <p:nvPr/>
        </p:nvSpPr>
        <p:spPr>
          <a:xfrm>
            <a:off x="361286" y="264050"/>
            <a:ext cx="42627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Others vs Nginx</a:t>
            </a:r>
            <a:endParaRPr kumimoji="1" lang="zh-TW" altLang="en-US" sz="4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1DE7F7B7-6127-084F-A358-A14EDB01F391}"/>
              </a:ext>
            </a:extLst>
          </p:cNvPr>
          <p:cNvSpPr/>
          <p:nvPr/>
        </p:nvSpPr>
        <p:spPr>
          <a:xfrm>
            <a:off x="1839852" y="2015846"/>
            <a:ext cx="3676304" cy="70866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735094D-03F9-8F4F-A39B-BF181883EA19}"/>
              </a:ext>
            </a:extLst>
          </p:cNvPr>
          <p:cNvSpPr txBox="1"/>
          <p:nvPr/>
        </p:nvSpPr>
        <p:spPr>
          <a:xfrm>
            <a:off x="2206358" y="2016620"/>
            <a:ext cx="2682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dirty="0">
                <a:solidFill>
                  <a:schemeClr val="bg1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Traditional</a:t>
            </a:r>
            <a:endParaRPr kumimoji="1" lang="zh-TW" altLang="en-US" sz="4000" dirty="0">
              <a:solidFill>
                <a:schemeClr val="bg1"/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6017527-1E24-9841-922E-0BDC7D4092D1}"/>
              </a:ext>
            </a:extLst>
          </p:cNvPr>
          <p:cNvSpPr txBox="1"/>
          <p:nvPr/>
        </p:nvSpPr>
        <p:spPr>
          <a:xfrm>
            <a:off x="7762250" y="1988409"/>
            <a:ext cx="2682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dirty="0">
                <a:solidFill>
                  <a:schemeClr val="bg1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</a:t>
            </a:r>
            <a:endParaRPr kumimoji="1" lang="zh-TW" altLang="en-US" sz="4000" dirty="0">
              <a:solidFill>
                <a:schemeClr val="bg1"/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6937C2-448B-6941-8E7C-D34D54C96F25}"/>
              </a:ext>
            </a:extLst>
          </p:cNvPr>
          <p:cNvSpPr/>
          <p:nvPr/>
        </p:nvSpPr>
        <p:spPr>
          <a:xfrm>
            <a:off x="1948394" y="3660493"/>
            <a:ext cx="3345788" cy="2092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使用單獨線程</a:t>
            </a:r>
            <a:endParaRPr kumimoji="1" lang="en-US" altLang="zh-TW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</a:t>
            </a: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處理每個連接</a:t>
            </a:r>
            <a:endParaRPr kumimoji="1" lang="en-US" altLang="zh-TW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過度的上下文切換</a:t>
            </a:r>
          </a:p>
          <a:p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EF16B81-3863-344F-A133-65D7A333120E}"/>
              </a:ext>
            </a:extLst>
          </p:cNvPr>
          <p:cNvSpPr/>
          <p:nvPr/>
        </p:nvSpPr>
        <p:spPr>
          <a:xfrm>
            <a:off x="6958982" y="3660493"/>
            <a:ext cx="3233578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asynchronous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TW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non-blocking</a:t>
            </a:r>
            <a:endParaRPr kumimoji="1" lang="zh-TW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598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45B004E-5526-374B-9388-C88EA3C590F4}"/>
              </a:ext>
            </a:extLst>
          </p:cNvPr>
          <p:cNvSpPr txBox="1"/>
          <p:nvPr/>
        </p:nvSpPr>
        <p:spPr>
          <a:xfrm>
            <a:off x="1053296" y="2564658"/>
            <a:ext cx="2621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1.Nginx</a:t>
            </a: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是什麼</a:t>
            </a: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</a:t>
            </a:r>
            <a:endParaRPr kumimoji="1" lang="zh-TW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graphicFrame>
        <p:nvGraphicFramePr>
          <p:cNvPr id="59" name="表格 59">
            <a:extLst>
              <a:ext uri="{FF2B5EF4-FFF2-40B4-BE49-F238E27FC236}">
                <a16:creationId xmlns:a16="http://schemas.microsoft.com/office/drawing/2014/main" id="{8E2B41AC-CD26-C841-977F-06419E49C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159820"/>
              </p:ext>
            </p:extLst>
          </p:nvPr>
        </p:nvGraphicFramePr>
        <p:xfrm>
          <a:off x="5260129" y="3281238"/>
          <a:ext cx="2671025" cy="23164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671025">
                  <a:extLst>
                    <a:ext uri="{9D8B030D-6E8A-4147-A177-3AD203B41FA5}">
                      <a16:colId xmlns:a16="http://schemas.microsoft.com/office/drawing/2014/main" val="4133169354"/>
                    </a:ext>
                  </a:extLst>
                </a:gridCol>
              </a:tblGrid>
              <a:tr h="53504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1" lang="zh-TW" altLang="en-US" sz="3200" b="0" kern="1200" dirty="0">
                          <a:solidFill>
                            <a:schemeClr val="tx1"/>
                          </a:solidFill>
                          <a:latin typeface="Yuppy SC" panose="020F0603040207020204" pitchFamily="34" charset="-122"/>
                          <a:ea typeface="Yuppy SC" panose="020F0603040207020204" pitchFamily="34" charset="-122"/>
                          <a:cs typeface="Yuppy SC" panose="020F0603040207020204" pitchFamily="34" charset="-122"/>
                        </a:rPr>
                        <a:t>佔用記憶體少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315651"/>
                  </a:ext>
                </a:extLst>
              </a:tr>
              <a:tr h="53504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1" lang="zh-TW" altLang="en-US" sz="3200" b="0" kern="1200" dirty="0">
                          <a:solidFill>
                            <a:schemeClr val="tx1"/>
                          </a:solidFill>
                          <a:latin typeface="Yuppy SC" panose="020F0603040207020204" pitchFamily="34" charset="-122"/>
                          <a:ea typeface="Yuppy SC" panose="020F0603040207020204" pitchFamily="34" charset="-122"/>
                          <a:cs typeface="Yuppy SC" panose="020F0603040207020204" pitchFamily="34" charset="-122"/>
                        </a:rPr>
                        <a:t>併發能力強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341659"/>
                  </a:ext>
                </a:extLst>
              </a:tr>
              <a:tr h="53504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1" lang="zh-TW" altLang="en-US" sz="3200" b="0" kern="1200" dirty="0">
                          <a:solidFill>
                            <a:schemeClr val="tx1"/>
                          </a:solidFill>
                          <a:latin typeface="Yuppy SC" panose="020F0603040207020204" pitchFamily="34" charset="-122"/>
                          <a:ea typeface="Yuppy SC" panose="020F0603040207020204" pitchFamily="34" charset="-122"/>
                          <a:cs typeface="Yuppy SC" panose="020F0603040207020204" pitchFamily="34" charset="-122"/>
                        </a:rPr>
                        <a:t>穩定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291494"/>
                  </a:ext>
                </a:extLst>
              </a:tr>
              <a:tr h="53504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1" lang="zh-TW" altLang="en-US" sz="3200" b="0" kern="1200" dirty="0">
                          <a:solidFill>
                            <a:schemeClr val="tx1"/>
                          </a:solidFill>
                          <a:latin typeface="Yuppy SC" panose="020F0603040207020204" pitchFamily="34" charset="-122"/>
                          <a:ea typeface="Yuppy SC" panose="020F0603040207020204" pitchFamily="34" charset="-122"/>
                          <a:cs typeface="Yuppy SC" panose="020F0603040207020204" pitchFamily="34" charset="-122"/>
                        </a:rPr>
                        <a:t>豐富的模組庫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070558"/>
                  </a:ext>
                </a:extLst>
              </a:tr>
            </a:tbl>
          </a:graphicData>
        </a:graphic>
      </p:graphicFrame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A4E46AD-23D8-EB4F-98FB-5D4CABD6A43D}"/>
              </a:ext>
            </a:extLst>
          </p:cNvPr>
          <p:cNvCxnSpPr>
            <a:cxnSpLocks/>
          </p:cNvCxnSpPr>
          <p:nvPr/>
        </p:nvCxnSpPr>
        <p:spPr>
          <a:xfrm flipV="1">
            <a:off x="3803374" y="1658053"/>
            <a:ext cx="1361661" cy="107008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1D404F92-764E-2540-B109-FC9AD4281905}"/>
              </a:ext>
            </a:extLst>
          </p:cNvPr>
          <p:cNvCxnSpPr>
            <a:cxnSpLocks/>
          </p:cNvCxnSpPr>
          <p:nvPr/>
        </p:nvCxnSpPr>
        <p:spPr>
          <a:xfrm>
            <a:off x="3769849" y="2926338"/>
            <a:ext cx="1395186" cy="15131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F9B3E97C-1649-5144-A68E-2353354B56C9}"/>
              </a:ext>
            </a:extLst>
          </p:cNvPr>
          <p:cNvSpPr txBox="1"/>
          <p:nvPr/>
        </p:nvSpPr>
        <p:spPr>
          <a:xfrm>
            <a:off x="3899767" y="1713774"/>
            <a:ext cx="821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簡介</a:t>
            </a: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E8400506-75D4-3C41-8A0E-FECE06D09087}"/>
              </a:ext>
            </a:extLst>
          </p:cNvPr>
          <p:cNvSpPr txBox="1"/>
          <p:nvPr/>
        </p:nvSpPr>
        <p:spPr>
          <a:xfrm>
            <a:off x="3803374" y="3682908"/>
            <a:ext cx="821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優勢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E8936932-F262-9544-9B1E-9C90D12A9533}"/>
              </a:ext>
            </a:extLst>
          </p:cNvPr>
          <p:cNvSpPr txBox="1"/>
          <p:nvPr/>
        </p:nvSpPr>
        <p:spPr>
          <a:xfrm>
            <a:off x="5165035" y="1253885"/>
            <a:ext cx="6617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 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是一個高性能（解決Ｃ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10k )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、開源</a:t>
            </a:r>
            <a:endParaRPr kumimoji="1" lang="en-US" altLang="zh-TW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的 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HTTP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伺服器和反向代理</a:t>
            </a:r>
          </a:p>
        </p:txBody>
      </p:sp>
    </p:spTree>
    <p:extLst>
      <p:ext uri="{BB962C8B-B14F-4D97-AF65-F5344CB8AC3E}">
        <p14:creationId xmlns:p14="http://schemas.microsoft.com/office/powerpoint/2010/main" val="3664662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1691250-C32E-9747-BDE5-CF1744879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69" y="0"/>
            <a:ext cx="9956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01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0016B24-6015-CA47-812A-509AC3352EE3}"/>
              </a:ext>
            </a:extLst>
          </p:cNvPr>
          <p:cNvSpPr/>
          <p:nvPr/>
        </p:nvSpPr>
        <p:spPr>
          <a:xfrm>
            <a:off x="93709" y="88364"/>
            <a:ext cx="510428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4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非同步 </a:t>
            </a:r>
            <a:r>
              <a:rPr kumimoji="1" lang="en" altLang="zh-TW" sz="4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Asynchronous</a:t>
            </a:r>
            <a:r>
              <a:rPr lang="en" altLang="zh-TW" sz="1600" b="1" dirty="0"/>
              <a:t> </a:t>
            </a:r>
          </a:p>
          <a:p>
            <a:r>
              <a:rPr kumimoji="1" lang="zh-TW" altLang="en-US" sz="4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與同步 </a:t>
            </a:r>
            <a:r>
              <a:rPr kumimoji="1" lang="en" altLang="zh-TW" sz="4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Synchronous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A21487-AFC9-D74C-97EF-C3AA2B32AE3D}"/>
              </a:ext>
            </a:extLst>
          </p:cNvPr>
          <p:cNvSpPr/>
          <p:nvPr/>
        </p:nvSpPr>
        <p:spPr>
          <a:xfrm>
            <a:off x="1551839" y="3063753"/>
            <a:ext cx="968326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同步機制</a:t>
            </a: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: </a:t>
            </a: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是指發送方發送請求後，需要等待接收方返迴響應後，才能發送下一個請求</a:t>
            </a:r>
            <a:endParaRPr kumimoji="1" lang="en-US" altLang="zh-TW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endParaRPr kumimoji="1" lang="en-US" altLang="zh-TW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非同步機制</a:t>
            </a: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: </a:t>
            </a: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發送方發送請求後，不等待接收方響應這個請求，就繼續發送下個請求</a:t>
            </a: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6772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94A08E3-14BC-E743-9935-035F3329F2A5}"/>
              </a:ext>
            </a:extLst>
          </p:cNvPr>
          <p:cNvSpPr/>
          <p:nvPr/>
        </p:nvSpPr>
        <p:spPr>
          <a:xfrm>
            <a:off x="197347" y="234916"/>
            <a:ext cx="513634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4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阻塞 </a:t>
            </a:r>
            <a:r>
              <a:rPr kumimoji="1" lang="en-US" altLang="zh-TW" sz="4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blocking</a:t>
            </a:r>
            <a:r>
              <a:rPr kumimoji="1" lang="zh-TW" altLang="en-US" sz="4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與</a:t>
            </a:r>
            <a:endParaRPr kumimoji="1" lang="en-US" altLang="zh-TW" sz="4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zh-TW" altLang="en-US" sz="4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非阻塞 </a:t>
            </a:r>
            <a:r>
              <a:rPr kumimoji="1" lang="en-US" altLang="zh-TW" sz="4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non-blocking</a:t>
            </a:r>
            <a:endParaRPr kumimoji="1" lang="zh-TW" altLang="en-US" sz="4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E6E18A6-B350-154F-9B8C-C92F55D0FA2D}"/>
              </a:ext>
            </a:extLst>
          </p:cNvPr>
          <p:cNvSpPr/>
          <p:nvPr/>
        </p:nvSpPr>
        <p:spPr>
          <a:xfrm>
            <a:off x="1551839" y="3063753"/>
            <a:ext cx="968326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阻塞</a:t>
            </a: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:</a:t>
            </a: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被調用者沒有接收完數據或者沒有得到結果之前，不會返回</a:t>
            </a:r>
          </a:p>
          <a:p>
            <a:endParaRPr kumimoji="1" lang="en-US" altLang="zh-TW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非阻塞</a:t>
            </a: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:</a:t>
            </a: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調用者立即返回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3474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>
            <a:extLst>
              <a:ext uri="{FF2B5EF4-FFF2-40B4-BE49-F238E27FC236}">
                <a16:creationId xmlns:a16="http://schemas.microsoft.com/office/drawing/2014/main" id="{DB7A3B35-C426-EA4D-ABFA-63155AE6EF78}"/>
              </a:ext>
            </a:extLst>
          </p:cNvPr>
          <p:cNvSpPr/>
          <p:nvPr/>
        </p:nvSpPr>
        <p:spPr>
          <a:xfrm>
            <a:off x="1683848" y="1657031"/>
            <a:ext cx="3676304" cy="70866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F9E374F5-32D8-8940-AD75-F8014CDDA8F4}"/>
              </a:ext>
            </a:extLst>
          </p:cNvPr>
          <p:cNvSpPr/>
          <p:nvPr/>
        </p:nvSpPr>
        <p:spPr>
          <a:xfrm>
            <a:off x="1683847" y="2771155"/>
            <a:ext cx="3676304" cy="2694539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n>
                <a:solidFill>
                  <a:schemeClr val="bg2">
                    <a:lumMod val="75000"/>
                  </a:schemeClr>
                </a:solidFill>
              </a:ln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44FD3F4-2662-2149-BA36-BE7F7CEF989B}"/>
              </a:ext>
            </a:extLst>
          </p:cNvPr>
          <p:cNvSpPr txBox="1"/>
          <p:nvPr/>
        </p:nvSpPr>
        <p:spPr>
          <a:xfrm>
            <a:off x="2773561" y="1629594"/>
            <a:ext cx="2682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dirty="0">
                <a:solidFill>
                  <a:schemeClr val="bg1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</a:t>
            </a:r>
            <a:endParaRPr kumimoji="1" lang="zh-TW" altLang="en-US" sz="4000" dirty="0">
              <a:solidFill>
                <a:schemeClr val="bg1"/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99D4B2C-989C-174E-AEA5-8EC3F70D3924}"/>
              </a:ext>
            </a:extLst>
          </p:cNvPr>
          <p:cNvSpPr/>
          <p:nvPr/>
        </p:nvSpPr>
        <p:spPr>
          <a:xfrm>
            <a:off x="1970293" y="3301678"/>
            <a:ext cx="3233578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asynchronous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TW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non-blocking</a:t>
            </a:r>
            <a:endParaRPr kumimoji="1" lang="zh-TW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126A69-ED5D-A744-9F0F-5EED5503E907}"/>
              </a:ext>
            </a:extLst>
          </p:cNvPr>
          <p:cNvSpPr/>
          <p:nvPr/>
        </p:nvSpPr>
        <p:spPr>
          <a:xfrm>
            <a:off x="7402887" y="3287427"/>
            <a:ext cx="18726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" altLang="zh-TW" sz="48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epoll</a:t>
            </a:r>
            <a:r>
              <a:rPr kumimoji="1" lang="en" altLang="zh-TW" sz="4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()</a:t>
            </a:r>
            <a:endParaRPr kumimoji="1" lang="zh-TW" altLang="en-US" sz="4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0270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2322117-F13D-A44B-9A36-63A65DB00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30" y="184150"/>
            <a:ext cx="112522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22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D08E18F-5ABB-0E42-BAE0-8CFD8F539325}"/>
              </a:ext>
            </a:extLst>
          </p:cNvPr>
          <p:cNvSpPr/>
          <p:nvPr/>
        </p:nvSpPr>
        <p:spPr>
          <a:xfrm>
            <a:off x="3831517" y="2553356"/>
            <a:ext cx="418415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6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</a:t>
            </a:r>
            <a:r>
              <a:rPr kumimoji="1" lang="zh-TW" altLang="en-US" sz="6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組成</a:t>
            </a:r>
            <a:endParaRPr kumimoji="1" lang="en-US" altLang="zh-TW" sz="66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5928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85137C9-CA63-A440-8BC8-ABD908B37BFA}"/>
              </a:ext>
            </a:extLst>
          </p:cNvPr>
          <p:cNvSpPr/>
          <p:nvPr/>
        </p:nvSpPr>
        <p:spPr>
          <a:xfrm>
            <a:off x="1153610" y="2367964"/>
            <a:ext cx="1046737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核心模組：</a:t>
            </a:r>
            <a:r>
              <a:rPr kumimoji="1" lang="en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HTTP </a:t>
            </a: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模組、</a:t>
            </a:r>
            <a:r>
              <a:rPr kumimoji="1" lang="en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EVENT </a:t>
            </a: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模組和 </a:t>
            </a:r>
            <a:r>
              <a:rPr kumimoji="1" lang="en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MAIL </a:t>
            </a: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模組</a:t>
            </a:r>
            <a:endParaRPr kumimoji="1" lang="en-US" altLang="zh-TW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kumimoji="1" lang="zh-TW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基礎模組：</a:t>
            </a:r>
            <a:r>
              <a:rPr kumimoji="1" lang="en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HTTP Access </a:t>
            </a: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模組、</a:t>
            </a:r>
            <a:r>
              <a:rPr kumimoji="1" lang="en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HTTP </a:t>
            </a:r>
            <a:r>
              <a:rPr kumimoji="1" lang="en" altLang="zh-TW" sz="28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FastCGI</a:t>
            </a:r>
            <a:r>
              <a:rPr kumimoji="1" lang="en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</a:t>
            </a: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模組、</a:t>
            </a:r>
            <a:r>
              <a:rPr kumimoji="1" lang="en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HTTP Proxy </a:t>
            </a: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模組和 </a:t>
            </a:r>
            <a:r>
              <a:rPr kumimoji="1" lang="en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HTTP Rewrite </a:t>
            </a: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模組</a:t>
            </a:r>
            <a:endParaRPr kumimoji="1" lang="en-US" altLang="zh-TW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kumimoji="1" lang="zh-TW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第三方模組：</a:t>
            </a:r>
            <a:r>
              <a:rPr kumimoji="1" lang="en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HTTP Upstream Request Hash </a:t>
            </a: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模組、</a:t>
            </a:r>
            <a:r>
              <a:rPr kumimoji="1" lang="en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Notice </a:t>
            </a: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模組和 </a:t>
            </a:r>
            <a:r>
              <a:rPr kumimoji="1" lang="en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HTTP Access Key </a:t>
            </a: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模組及</a:t>
            </a: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User </a:t>
            </a: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自己開發的模組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C3216CB-A3B8-ED4B-8779-31BECCA7CEBC}"/>
              </a:ext>
            </a:extLst>
          </p:cNvPr>
          <p:cNvSpPr/>
          <p:nvPr/>
        </p:nvSpPr>
        <p:spPr>
          <a:xfrm>
            <a:off x="441081" y="408537"/>
            <a:ext cx="34996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" altLang="zh-TW" sz="4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 </a:t>
            </a:r>
            <a:r>
              <a:rPr kumimoji="1" lang="en-US" altLang="zh-TW" sz="4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Module</a:t>
            </a:r>
            <a:endParaRPr kumimoji="1" lang="zh-TW" altLang="en-US" sz="4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443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B2E46B38-68BA-5544-9DE6-C3FCE681DDFC}"/>
              </a:ext>
            </a:extLst>
          </p:cNvPr>
          <p:cNvSpPr txBox="1"/>
          <p:nvPr/>
        </p:nvSpPr>
        <p:spPr>
          <a:xfrm>
            <a:off x="2372139" y="2860498"/>
            <a:ext cx="2592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2.Nginx </a:t>
            </a:r>
            <a:r>
              <a:rPr kumimoji="1" lang="zh-TW" altLang="en-US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安裝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60C7078-1448-D04D-AAAC-7225FE6889D8}"/>
              </a:ext>
            </a:extLst>
          </p:cNvPr>
          <p:cNvCxnSpPr>
            <a:cxnSpLocks/>
          </p:cNvCxnSpPr>
          <p:nvPr/>
        </p:nvCxnSpPr>
        <p:spPr>
          <a:xfrm flipV="1">
            <a:off x="4744278" y="1875182"/>
            <a:ext cx="1302026" cy="11600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BDC084A4-5B60-8341-B018-A99BE117205B}"/>
              </a:ext>
            </a:extLst>
          </p:cNvPr>
          <p:cNvCxnSpPr>
            <a:cxnSpLocks/>
          </p:cNvCxnSpPr>
          <p:nvPr/>
        </p:nvCxnSpPr>
        <p:spPr>
          <a:xfrm>
            <a:off x="4744278" y="3122108"/>
            <a:ext cx="1302026" cy="11738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9246CDC-DFA3-5344-A0D7-E93CA0BE369E}"/>
              </a:ext>
            </a:extLst>
          </p:cNvPr>
          <p:cNvSpPr txBox="1"/>
          <p:nvPr/>
        </p:nvSpPr>
        <p:spPr>
          <a:xfrm>
            <a:off x="5826026" y="1303156"/>
            <a:ext cx="2592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Docker </a:t>
            </a:r>
            <a:endParaRPr kumimoji="1" lang="zh-TW" altLang="en-US" sz="32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714AFAF-C176-154D-97C3-CB9F4B000497}"/>
              </a:ext>
            </a:extLst>
          </p:cNvPr>
          <p:cNvSpPr txBox="1"/>
          <p:nvPr/>
        </p:nvSpPr>
        <p:spPr>
          <a:xfrm>
            <a:off x="5698640" y="4295952"/>
            <a:ext cx="3832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官網裝在</a:t>
            </a:r>
            <a:r>
              <a:rPr kumimoji="1" lang="en-US" altLang="zh-TW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local </a:t>
            </a:r>
            <a:endParaRPr kumimoji="1" lang="zh-TW" altLang="en-US" sz="32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7802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C718CA8-E6DC-C746-BBFC-5E82D751F935}"/>
              </a:ext>
            </a:extLst>
          </p:cNvPr>
          <p:cNvSpPr txBox="1"/>
          <p:nvPr/>
        </p:nvSpPr>
        <p:spPr>
          <a:xfrm>
            <a:off x="651129" y="3193560"/>
            <a:ext cx="2161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3.Nginx</a:t>
            </a:r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配置文件</a:t>
            </a:r>
          </a:p>
        </p:txBody>
      </p:sp>
      <p:sp>
        <p:nvSpPr>
          <p:cNvPr id="12" name="左中括弧 11">
            <a:extLst>
              <a:ext uri="{FF2B5EF4-FFF2-40B4-BE49-F238E27FC236}">
                <a16:creationId xmlns:a16="http://schemas.microsoft.com/office/drawing/2014/main" id="{7DC0ECEA-6415-1548-A9E0-47B6A7231486}"/>
              </a:ext>
            </a:extLst>
          </p:cNvPr>
          <p:cNvSpPr/>
          <p:nvPr/>
        </p:nvSpPr>
        <p:spPr>
          <a:xfrm>
            <a:off x="2693504" y="255733"/>
            <a:ext cx="318052" cy="6484167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F32EC40-F668-AB45-B98F-404B31C92065}"/>
              </a:ext>
            </a:extLst>
          </p:cNvPr>
          <p:cNvSpPr txBox="1"/>
          <p:nvPr/>
        </p:nvSpPr>
        <p:spPr>
          <a:xfrm>
            <a:off x="3008256" y="6271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etc</a:t>
            </a:r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logrotate.d</a:t>
            </a:r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nginx</a:t>
            </a:r>
            <a:endParaRPr kumimoji="1" lang="zh-TW" altLang="en-US" dirty="0">
              <a:latin typeface="FangSong" panose="02010609060101010101" pitchFamily="49" charset="-122"/>
              <a:ea typeface="FangSong" panose="02010609060101010101" pitchFamily="49" charset="-122"/>
              <a:cs typeface="Yuppy SC" panose="020F0603040207020204" pitchFamily="34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035988B-DBAA-ED4B-BAE5-9FF696B2C4C3}"/>
              </a:ext>
            </a:extLst>
          </p:cNvPr>
          <p:cNvSpPr txBox="1"/>
          <p:nvPr/>
        </p:nvSpPr>
        <p:spPr>
          <a:xfrm>
            <a:off x="6649289" y="86006"/>
            <a:ext cx="2161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日誌輪轉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AF3370F-2FD8-B746-8A27-689A13814BBF}"/>
              </a:ext>
            </a:extLst>
          </p:cNvPr>
          <p:cNvSpPr txBox="1"/>
          <p:nvPr/>
        </p:nvSpPr>
        <p:spPr>
          <a:xfrm>
            <a:off x="3008256" y="48687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etc</a:t>
            </a:r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nginx</a:t>
            </a:r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nginx.conf</a:t>
            </a:r>
            <a:endParaRPr kumimoji="1" lang="zh-TW" altLang="en-US" dirty="0">
              <a:latin typeface="FangSong" panose="02010609060101010101" pitchFamily="49" charset="-122"/>
              <a:ea typeface="FangSong" panose="02010609060101010101" pitchFamily="49" charset="-122"/>
              <a:cs typeface="Yuppy SC" panose="020F0603040207020204" pitchFamily="34" charset="-122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7A6479DC-8CF7-DC4D-A1C6-05A131BFD9C8}"/>
              </a:ext>
            </a:extLst>
          </p:cNvPr>
          <p:cNvCxnSpPr>
            <a:cxnSpLocks/>
          </p:cNvCxnSpPr>
          <p:nvPr/>
        </p:nvCxnSpPr>
        <p:spPr>
          <a:xfrm flipV="1">
            <a:off x="2704288" y="743672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BF3CCED-D92A-044B-83F3-9347E2F3C7C2}"/>
              </a:ext>
            </a:extLst>
          </p:cNvPr>
          <p:cNvSpPr txBox="1"/>
          <p:nvPr/>
        </p:nvSpPr>
        <p:spPr>
          <a:xfrm>
            <a:off x="6649289" y="479081"/>
            <a:ext cx="2161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總配置文件</a:t>
            </a: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3D6FA577-76EF-2344-9FC1-504F0A280911}"/>
              </a:ext>
            </a:extLst>
          </p:cNvPr>
          <p:cNvCxnSpPr>
            <a:cxnSpLocks/>
          </p:cNvCxnSpPr>
          <p:nvPr/>
        </p:nvCxnSpPr>
        <p:spPr>
          <a:xfrm flipV="1">
            <a:off x="2704288" y="1214304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3B0BB4B-A4B5-F74B-AD50-F886D07DEF7D}"/>
              </a:ext>
            </a:extLst>
          </p:cNvPr>
          <p:cNvSpPr txBox="1"/>
          <p:nvPr/>
        </p:nvSpPr>
        <p:spPr>
          <a:xfrm>
            <a:off x="3008255" y="941747"/>
            <a:ext cx="364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etc</a:t>
            </a:r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nginx</a:t>
            </a:r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conf.d</a:t>
            </a:r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default.conf</a:t>
            </a:r>
            <a:endParaRPr kumimoji="1" lang="zh-TW" altLang="en-US" dirty="0">
              <a:latin typeface="FangSong" panose="02010609060101010101" pitchFamily="49" charset="-122"/>
              <a:ea typeface="FangSong" panose="02010609060101010101" pitchFamily="49" charset="-122"/>
              <a:cs typeface="Yuppy SC" panose="020F0603040207020204" pitchFamily="34" charset="-122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0B5EA66-9B58-6648-A96B-6DCE6C34C985}"/>
              </a:ext>
            </a:extLst>
          </p:cNvPr>
          <p:cNvSpPr txBox="1"/>
          <p:nvPr/>
        </p:nvSpPr>
        <p:spPr>
          <a:xfrm>
            <a:off x="6649290" y="988585"/>
            <a:ext cx="2161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默認的網站配置</a:t>
            </a: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AA18B7A0-705A-7B47-81DB-49A277BC0325}"/>
              </a:ext>
            </a:extLst>
          </p:cNvPr>
          <p:cNvCxnSpPr>
            <a:cxnSpLocks/>
          </p:cNvCxnSpPr>
          <p:nvPr/>
        </p:nvCxnSpPr>
        <p:spPr>
          <a:xfrm flipV="1">
            <a:off x="2677769" y="1602343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EAC2027-6ECD-1047-AF4B-1F784BE0DBC6}"/>
              </a:ext>
            </a:extLst>
          </p:cNvPr>
          <p:cNvSpPr txBox="1"/>
          <p:nvPr/>
        </p:nvSpPr>
        <p:spPr>
          <a:xfrm>
            <a:off x="2981737" y="1323868"/>
            <a:ext cx="364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etc</a:t>
            </a:r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nginx</a:t>
            </a:r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fastgi_params</a:t>
            </a:r>
            <a:endParaRPr kumimoji="1" lang="zh-TW" altLang="en-US" dirty="0">
              <a:solidFill>
                <a:schemeClr val="bg2">
                  <a:lumMod val="75000"/>
                </a:schemeClr>
              </a:solidFill>
              <a:latin typeface="FangSong" panose="02010609060101010101" pitchFamily="49" charset="-122"/>
              <a:ea typeface="FangSong" panose="02010609060101010101" pitchFamily="49" charset="-122"/>
              <a:cs typeface="Yuppy SC" panose="020F0603040207020204" pitchFamily="34" charset="-122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DC9F611-4479-FC4E-A398-7C6E82C60665}"/>
              </a:ext>
            </a:extLst>
          </p:cNvPr>
          <p:cNvSpPr txBox="1"/>
          <p:nvPr/>
        </p:nvSpPr>
        <p:spPr>
          <a:xfrm>
            <a:off x="6622772" y="1365588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動態網站模組</a:t>
            </a:r>
            <a:r>
              <a:rPr kumimoji="1" lang="en-US" altLang="zh-TW" sz="20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python,php</a:t>
            </a:r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所需的相關變量</a:t>
            </a: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1D54F353-4C87-7C46-8B81-187BC8A448DF}"/>
              </a:ext>
            </a:extLst>
          </p:cNvPr>
          <p:cNvCxnSpPr>
            <a:cxnSpLocks/>
          </p:cNvCxnSpPr>
          <p:nvPr/>
        </p:nvCxnSpPr>
        <p:spPr>
          <a:xfrm flipV="1">
            <a:off x="2677767" y="1865208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64ECC8A-2BD8-AA4B-868F-532C9B4FAC08}"/>
              </a:ext>
            </a:extLst>
          </p:cNvPr>
          <p:cNvSpPr txBox="1"/>
          <p:nvPr/>
        </p:nvSpPr>
        <p:spPr>
          <a:xfrm>
            <a:off x="2953571" y="1612009"/>
            <a:ext cx="364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etc</a:t>
            </a:r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nginx</a:t>
            </a:r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scgi_params</a:t>
            </a:r>
            <a:endParaRPr kumimoji="1" lang="zh-TW" altLang="en-US" dirty="0">
              <a:solidFill>
                <a:schemeClr val="bg2">
                  <a:lumMod val="75000"/>
                </a:schemeClr>
              </a:solidFill>
              <a:latin typeface="FangSong" panose="02010609060101010101" pitchFamily="49" charset="-122"/>
              <a:ea typeface="FangSong" panose="02010609060101010101" pitchFamily="49" charset="-122"/>
              <a:cs typeface="Yuppy SC" panose="020F0603040207020204" pitchFamily="34" charset="-122"/>
            </a:endParaRP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A3D47333-CF38-A14B-9C6B-793F9EF06B68}"/>
              </a:ext>
            </a:extLst>
          </p:cNvPr>
          <p:cNvCxnSpPr>
            <a:cxnSpLocks/>
          </p:cNvCxnSpPr>
          <p:nvPr/>
        </p:nvCxnSpPr>
        <p:spPr>
          <a:xfrm flipV="1">
            <a:off x="2674471" y="2162432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F6EA58D-9A85-E34D-A4F4-06B0AB5CC7BF}"/>
              </a:ext>
            </a:extLst>
          </p:cNvPr>
          <p:cNvSpPr txBox="1"/>
          <p:nvPr/>
        </p:nvSpPr>
        <p:spPr>
          <a:xfrm>
            <a:off x="2925405" y="1919594"/>
            <a:ext cx="364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etc</a:t>
            </a:r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nginx</a:t>
            </a:r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uwsgi_params</a:t>
            </a:r>
            <a:endParaRPr kumimoji="1" lang="zh-TW" altLang="en-US" dirty="0">
              <a:solidFill>
                <a:schemeClr val="bg2">
                  <a:lumMod val="75000"/>
                </a:schemeClr>
              </a:solidFill>
              <a:latin typeface="FangSong" panose="02010609060101010101" pitchFamily="49" charset="-122"/>
              <a:ea typeface="FangSong" panose="02010609060101010101" pitchFamily="49" charset="-122"/>
              <a:cs typeface="Yuppy SC" panose="020F0603040207020204" pitchFamily="34" charset="-122"/>
            </a:endParaRP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AE6ED568-512F-0E4F-B9BE-05A807AAD5D9}"/>
              </a:ext>
            </a:extLst>
          </p:cNvPr>
          <p:cNvCxnSpPr>
            <a:cxnSpLocks/>
          </p:cNvCxnSpPr>
          <p:nvPr/>
        </p:nvCxnSpPr>
        <p:spPr>
          <a:xfrm flipV="1">
            <a:off x="2693504" y="2560292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6A529A96-B8AC-F940-BFF8-ED9386131CD4}"/>
              </a:ext>
            </a:extLst>
          </p:cNvPr>
          <p:cNvSpPr txBox="1"/>
          <p:nvPr/>
        </p:nvSpPr>
        <p:spPr>
          <a:xfrm>
            <a:off x="2970955" y="2306893"/>
            <a:ext cx="364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etc</a:t>
            </a:r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nginx</a:t>
            </a:r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/koi-</a:t>
            </a:r>
            <a:r>
              <a:rPr kumimoji="1" lang="en-US" altLang="zh-TW" dirty="0" err="1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utf</a:t>
            </a:r>
            <a:endParaRPr kumimoji="1" lang="zh-TW" altLang="en-US" dirty="0">
              <a:solidFill>
                <a:schemeClr val="bg2">
                  <a:lumMod val="75000"/>
                </a:schemeClr>
              </a:solidFill>
              <a:latin typeface="FangSong" panose="02010609060101010101" pitchFamily="49" charset="-122"/>
              <a:ea typeface="FangSong" panose="02010609060101010101" pitchFamily="49" charset="-122"/>
              <a:cs typeface="Yuppy SC" panose="020F0603040207020204" pitchFamily="34" charset="-122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F78911B-6D33-6448-BD35-77543CE03324}"/>
              </a:ext>
            </a:extLst>
          </p:cNvPr>
          <p:cNvSpPr txBox="1"/>
          <p:nvPr/>
        </p:nvSpPr>
        <p:spPr>
          <a:xfrm>
            <a:off x="6679110" y="2273124"/>
            <a:ext cx="1429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文件編碼</a:t>
            </a: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6CAFF274-8ABC-9945-A817-CC0A14F3AE68}"/>
              </a:ext>
            </a:extLst>
          </p:cNvPr>
          <p:cNvCxnSpPr>
            <a:cxnSpLocks/>
          </p:cNvCxnSpPr>
          <p:nvPr/>
        </p:nvCxnSpPr>
        <p:spPr>
          <a:xfrm flipV="1">
            <a:off x="2691855" y="2838468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AEED89-2831-5140-9760-866C9BFF5063}"/>
              </a:ext>
            </a:extLst>
          </p:cNvPr>
          <p:cNvSpPr txBox="1"/>
          <p:nvPr/>
        </p:nvSpPr>
        <p:spPr>
          <a:xfrm>
            <a:off x="2969306" y="2585069"/>
            <a:ext cx="364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etc</a:t>
            </a:r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nginx</a:t>
            </a:r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/win-</a:t>
            </a:r>
            <a:r>
              <a:rPr kumimoji="1" lang="en-US" altLang="zh-TW" dirty="0" err="1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utf</a:t>
            </a:r>
            <a:endParaRPr kumimoji="1" lang="zh-TW" altLang="en-US" dirty="0">
              <a:solidFill>
                <a:schemeClr val="bg2">
                  <a:lumMod val="75000"/>
                </a:schemeClr>
              </a:solidFill>
              <a:latin typeface="FangSong" panose="02010609060101010101" pitchFamily="49" charset="-122"/>
              <a:ea typeface="FangSong" panose="02010609060101010101" pitchFamily="49" charset="-122"/>
              <a:cs typeface="Yuppy SC" panose="020F0603040207020204" pitchFamily="34" charset="-122"/>
            </a:endParaRPr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48F77CC6-6CD2-3E4E-AC8D-4A6DC2774711}"/>
              </a:ext>
            </a:extLst>
          </p:cNvPr>
          <p:cNvCxnSpPr>
            <a:cxnSpLocks/>
          </p:cNvCxnSpPr>
          <p:nvPr/>
        </p:nvCxnSpPr>
        <p:spPr>
          <a:xfrm flipV="1">
            <a:off x="2691855" y="3109835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CD8C7FE-60F6-B946-961D-120C9F5DDDF0}"/>
              </a:ext>
            </a:extLst>
          </p:cNvPr>
          <p:cNvSpPr txBox="1"/>
          <p:nvPr/>
        </p:nvSpPr>
        <p:spPr>
          <a:xfrm>
            <a:off x="2925405" y="2868389"/>
            <a:ext cx="364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etc</a:t>
            </a:r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nginx</a:t>
            </a:r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/koi-win</a:t>
            </a:r>
            <a:endParaRPr kumimoji="1" lang="zh-TW" altLang="en-US" dirty="0">
              <a:solidFill>
                <a:schemeClr val="bg2">
                  <a:lumMod val="75000"/>
                </a:schemeClr>
              </a:solidFill>
              <a:latin typeface="FangSong" panose="02010609060101010101" pitchFamily="49" charset="-122"/>
              <a:ea typeface="FangSong" panose="02010609060101010101" pitchFamily="49" charset="-122"/>
              <a:cs typeface="Yuppy SC" panose="020F0603040207020204" pitchFamily="34" charset="-122"/>
            </a:endParaRPr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A98B3E39-84AB-8B4F-9003-18E8B4C1C6AD}"/>
              </a:ext>
            </a:extLst>
          </p:cNvPr>
          <p:cNvCxnSpPr>
            <a:cxnSpLocks/>
          </p:cNvCxnSpPr>
          <p:nvPr/>
        </p:nvCxnSpPr>
        <p:spPr>
          <a:xfrm flipV="1">
            <a:off x="2701849" y="3461960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112AA89E-5770-4449-A67D-629D62BF4640}"/>
              </a:ext>
            </a:extLst>
          </p:cNvPr>
          <p:cNvSpPr txBox="1"/>
          <p:nvPr/>
        </p:nvSpPr>
        <p:spPr>
          <a:xfrm>
            <a:off x="2979300" y="3208561"/>
            <a:ext cx="364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etc</a:t>
            </a:r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nginx</a:t>
            </a:r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mime.types</a:t>
            </a:r>
            <a:endParaRPr kumimoji="1" lang="zh-TW" altLang="en-US" dirty="0">
              <a:latin typeface="FangSong" panose="02010609060101010101" pitchFamily="49" charset="-122"/>
              <a:ea typeface="FangSong" panose="02010609060101010101" pitchFamily="49" charset="-122"/>
              <a:cs typeface="Yuppy SC" panose="020F0603040207020204" pitchFamily="34" charset="-122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6A2B9EA-E87E-6A42-98DF-FA6C290E09F8}"/>
              </a:ext>
            </a:extLst>
          </p:cNvPr>
          <p:cNvSpPr txBox="1"/>
          <p:nvPr/>
        </p:nvSpPr>
        <p:spPr>
          <a:xfrm>
            <a:off x="6649289" y="3199743"/>
            <a:ext cx="5314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文件關聯程序</a:t>
            </a:r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-</a:t>
            </a:r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網站文件類型和相關處理程序</a:t>
            </a:r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834E0F54-0BEB-2643-B0E4-7F1FD55E4333}"/>
              </a:ext>
            </a:extLst>
          </p:cNvPr>
          <p:cNvCxnSpPr>
            <a:cxnSpLocks/>
          </p:cNvCxnSpPr>
          <p:nvPr/>
        </p:nvCxnSpPr>
        <p:spPr>
          <a:xfrm flipV="1">
            <a:off x="2701849" y="3823758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486466C-34E3-4D47-9AE5-BCE08AD1D6FC}"/>
              </a:ext>
            </a:extLst>
          </p:cNvPr>
          <p:cNvSpPr txBox="1"/>
          <p:nvPr/>
        </p:nvSpPr>
        <p:spPr>
          <a:xfrm>
            <a:off x="2979300" y="3570359"/>
            <a:ext cx="364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etc</a:t>
            </a:r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nginx</a:t>
            </a:r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/modules</a:t>
            </a:r>
            <a:endParaRPr kumimoji="1" lang="zh-TW" altLang="en-US" dirty="0">
              <a:latin typeface="FangSong" panose="02010609060101010101" pitchFamily="49" charset="-122"/>
              <a:ea typeface="FangSong" panose="02010609060101010101" pitchFamily="49" charset="-122"/>
              <a:cs typeface="Yuppy SC" panose="020F0603040207020204" pitchFamily="34" charset="-122"/>
            </a:endParaRPr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6C9A6A20-49BA-C543-B70E-ACF3544211E8}"/>
              </a:ext>
            </a:extLst>
          </p:cNvPr>
          <p:cNvCxnSpPr>
            <a:cxnSpLocks/>
          </p:cNvCxnSpPr>
          <p:nvPr/>
        </p:nvCxnSpPr>
        <p:spPr>
          <a:xfrm flipV="1">
            <a:off x="2694365" y="4239731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476DE477-9FF9-1A4B-A2D0-88558F9AFE3D}"/>
              </a:ext>
            </a:extLst>
          </p:cNvPr>
          <p:cNvSpPr txBox="1"/>
          <p:nvPr/>
        </p:nvSpPr>
        <p:spPr>
          <a:xfrm>
            <a:off x="2971816" y="3986332"/>
            <a:ext cx="364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etc</a:t>
            </a:r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sysconfig</a:t>
            </a:r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nginx</a:t>
            </a:r>
            <a:endParaRPr kumimoji="1" lang="zh-TW" altLang="en-US" dirty="0">
              <a:solidFill>
                <a:schemeClr val="bg2">
                  <a:lumMod val="75000"/>
                </a:schemeClr>
              </a:solidFill>
              <a:latin typeface="FangSong" panose="02010609060101010101" pitchFamily="49" charset="-122"/>
              <a:ea typeface="FangSong" panose="02010609060101010101" pitchFamily="49" charset="-122"/>
              <a:cs typeface="Yuppy SC" panose="020F0603040207020204" pitchFamily="34" charset="-122"/>
            </a:endParaRPr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8735B5BD-58F7-9545-BE26-A52EEFBEC044}"/>
              </a:ext>
            </a:extLst>
          </p:cNvPr>
          <p:cNvCxnSpPr>
            <a:cxnSpLocks/>
          </p:cNvCxnSpPr>
          <p:nvPr/>
        </p:nvCxnSpPr>
        <p:spPr>
          <a:xfrm flipV="1">
            <a:off x="2701849" y="4539513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D1FBA7D6-F69F-7C4F-9037-97B6437B3D39}"/>
              </a:ext>
            </a:extLst>
          </p:cNvPr>
          <p:cNvSpPr txBox="1"/>
          <p:nvPr/>
        </p:nvSpPr>
        <p:spPr>
          <a:xfrm>
            <a:off x="2979300" y="4286114"/>
            <a:ext cx="364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etc</a:t>
            </a:r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sysconfig</a:t>
            </a:r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nginx</a:t>
            </a:r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-debug</a:t>
            </a:r>
            <a:endParaRPr kumimoji="1" lang="zh-TW" altLang="en-US" dirty="0">
              <a:solidFill>
                <a:schemeClr val="bg2">
                  <a:lumMod val="75000"/>
                </a:schemeClr>
              </a:solidFill>
              <a:latin typeface="FangSong" panose="02010609060101010101" pitchFamily="49" charset="-122"/>
              <a:ea typeface="FangSong" panose="02010609060101010101" pitchFamily="49" charset="-122"/>
              <a:cs typeface="Yuppy SC" panose="020F0603040207020204" pitchFamily="34" charset="-122"/>
            </a:endParaRPr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A7695C05-D51F-6F49-A9FA-C8F3520F887D}"/>
              </a:ext>
            </a:extLst>
          </p:cNvPr>
          <p:cNvCxnSpPr>
            <a:cxnSpLocks/>
          </p:cNvCxnSpPr>
          <p:nvPr/>
        </p:nvCxnSpPr>
        <p:spPr>
          <a:xfrm flipV="1">
            <a:off x="2701782" y="4831600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DD49698C-F16D-9443-9E47-69FD42198204}"/>
              </a:ext>
            </a:extLst>
          </p:cNvPr>
          <p:cNvSpPr txBox="1"/>
          <p:nvPr/>
        </p:nvSpPr>
        <p:spPr>
          <a:xfrm>
            <a:off x="2938699" y="4578201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usr</a:t>
            </a:r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/lib/</a:t>
            </a:r>
            <a:r>
              <a:rPr kumimoji="1" lang="en-US" altLang="zh-TW" dirty="0" err="1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systemd</a:t>
            </a:r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/system/</a:t>
            </a:r>
            <a:r>
              <a:rPr kumimoji="1" lang="en-US" altLang="zh-TW" dirty="0" err="1">
                <a:solidFill>
                  <a:schemeClr val="bg2">
                    <a:lumMod val="7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nginx-debug.service</a:t>
            </a:r>
            <a:endParaRPr kumimoji="1" lang="zh-TW" altLang="en-US" dirty="0">
              <a:solidFill>
                <a:schemeClr val="bg2">
                  <a:lumMod val="75000"/>
                </a:schemeClr>
              </a:solidFill>
              <a:latin typeface="FangSong" panose="02010609060101010101" pitchFamily="49" charset="-122"/>
              <a:ea typeface="FangSong" panose="02010609060101010101" pitchFamily="49" charset="-122"/>
              <a:cs typeface="Yuppy SC" panose="020F0603040207020204" pitchFamily="34" charset="-122"/>
            </a:endParaRPr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1618ACC5-6DBA-644F-A77C-320969486E9A}"/>
              </a:ext>
            </a:extLst>
          </p:cNvPr>
          <p:cNvCxnSpPr>
            <a:cxnSpLocks/>
          </p:cNvCxnSpPr>
          <p:nvPr/>
        </p:nvCxnSpPr>
        <p:spPr>
          <a:xfrm flipV="1">
            <a:off x="2709333" y="5182758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7E42DCE-68B9-1E48-A112-CBF8EA2980E3}"/>
              </a:ext>
            </a:extLst>
          </p:cNvPr>
          <p:cNvSpPr txBox="1"/>
          <p:nvPr/>
        </p:nvSpPr>
        <p:spPr>
          <a:xfrm>
            <a:off x="2986783" y="4929359"/>
            <a:ext cx="583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usr</a:t>
            </a:r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/lib/</a:t>
            </a:r>
            <a:r>
              <a:rPr kumimoji="1" lang="en-US" altLang="zh-TW" dirty="0" err="1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systemd</a:t>
            </a:r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/system/</a:t>
            </a:r>
            <a:r>
              <a:rPr kumimoji="1" lang="en-US" altLang="zh-TW" dirty="0" err="1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nginx-debug.systemctl</a:t>
            </a:r>
            <a:endParaRPr kumimoji="1" lang="zh-TW" altLang="en-US" dirty="0">
              <a:latin typeface="FangSong" panose="02010609060101010101" pitchFamily="49" charset="-122"/>
              <a:ea typeface="FangSong" panose="02010609060101010101" pitchFamily="49" charset="-122"/>
              <a:cs typeface="Yuppy SC" panose="020F0603040207020204" pitchFamily="34" charset="-122"/>
            </a:endParaRPr>
          </a:p>
        </p:txBody>
      </p: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88A895F5-7155-EB49-9C30-66F6065B8C06}"/>
              </a:ext>
            </a:extLst>
          </p:cNvPr>
          <p:cNvCxnSpPr>
            <a:cxnSpLocks/>
          </p:cNvCxnSpPr>
          <p:nvPr/>
        </p:nvCxnSpPr>
        <p:spPr>
          <a:xfrm flipV="1">
            <a:off x="2701850" y="5550428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DA6F8E7D-5F2E-6A43-A8E6-8B900758EC01}"/>
              </a:ext>
            </a:extLst>
          </p:cNvPr>
          <p:cNvSpPr txBox="1"/>
          <p:nvPr/>
        </p:nvSpPr>
        <p:spPr>
          <a:xfrm>
            <a:off x="2979300" y="5297029"/>
            <a:ext cx="583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usr</a:t>
            </a:r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sbin</a:t>
            </a:r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nginx</a:t>
            </a:r>
            <a:endParaRPr kumimoji="1" lang="zh-TW" altLang="en-US" dirty="0">
              <a:latin typeface="FangSong" panose="02010609060101010101" pitchFamily="49" charset="-122"/>
              <a:ea typeface="FangSong" panose="02010609060101010101" pitchFamily="49" charset="-122"/>
              <a:cs typeface="Yuppy SC" panose="020F0603040207020204" pitchFamily="34" charset="-122"/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FCAB8E7-DE50-8849-8D42-FE135844D70E}"/>
              </a:ext>
            </a:extLst>
          </p:cNvPr>
          <p:cNvCxnSpPr>
            <a:cxnSpLocks/>
          </p:cNvCxnSpPr>
          <p:nvPr/>
        </p:nvCxnSpPr>
        <p:spPr>
          <a:xfrm flipV="1">
            <a:off x="2709333" y="5950061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32F1590F-B717-4B4D-8CD9-317639467BCD}"/>
              </a:ext>
            </a:extLst>
          </p:cNvPr>
          <p:cNvSpPr txBox="1"/>
          <p:nvPr/>
        </p:nvSpPr>
        <p:spPr>
          <a:xfrm>
            <a:off x="2986783" y="5696662"/>
            <a:ext cx="583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usr</a:t>
            </a:r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sbin</a:t>
            </a:r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nginx</a:t>
            </a:r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-debug</a:t>
            </a:r>
            <a:endParaRPr kumimoji="1" lang="zh-TW" altLang="en-US" dirty="0">
              <a:latin typeface="FangSong" panose="02010609060101010101" pitchFamily="49" charset="-122"/>
              <a:ea typeface="FangSong" panose="02010609060101010101" pitchFamily="49" charset="-122"/>
              <a:cs typeface="Yuppy SC" panose="020F0603040207020204" pitchFamily="34" charset="-122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6C63D37E-842E-A64B-8DBC-76D071C68E6E}"/>
              </a:ext>
            </a:extLst>
          </p:cNvPr>
          <p:cNvSpPr txBox="1"/>
          <p:nvPr/>
        </p:nvSpPr>
        <p:spPr>
          <a:xfrm>
            <a:off x="6649289" y="3616505"/>
            <a:ext cx="5314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 </a:t>
            </a:r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外部模組，放在這裡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B954D0B0-8268-0449-B5CA-7F1C3D77F5A3}"/>
              </a:ext>
            </a:extLst>
          </p:cNvPr>
          <p:cNvSpPr txBox="1"/>
          <p:nvPr/>
        </p:nvSpPr>
        <p:spPr>
          <a:xfrm>
            <a:off x="6649289" y="5344697"/>
            <a:ext cx="5314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 </a:t>
            </a:r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命令程序</a:t>
            </a:r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3558FAF9-593C-C443-8A0A-DD67F2A8C1EF}"/>
              </a:ext>
            </a:extLst>
          </p:cNvPr>
          <p:cNvCxnSpPr>
            <a:cxnSpLocks/>
          </p:cNvCxnSpPr>
          <p:nvPr/>
        </p:nvCxnSpPr>
        <p:spPr>
          <a:xfrm flipV="1">
            <a:off x="2677767" y="6353195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332A3BF8-70A5-E74A-8BD6-0F6553016367}"/>
              </a:ext>
            </a:extLst>
          </p:cNvPr>
          <p:cNvSpPr txBox="1"/>
          <p:nvPr/>
        </p:nvSpPr>
        <p:spPr>
          <a:xfrm>
            <a:off x="2952744" y="6093743"/>
            <a:ext cx="583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/var/cache/</a:t>
            </a:r>
            <a:r>
              <a:rPr kumimoji="1" lang="en-US" altLang="zh-TW" dirty="0" err="1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nginx</a:t>
            </a:r>
            <a:endParaRPr kumimoji="1" lang="zh-TW" altLang="en-US" dirty="0">
              <a:latin typeface="FangSong" panose="02010609060101010101" pitchFamily="49" charset="-122"/>
              <a:ea typeface="FangSong" panose="02010609060101010101" pitchFamily="49" charset="-122"/>
              <a:cs typeface="Yuppy SC" panose="020F0603040207020204" pitchFamily="34" charset="-122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D98A27F0-612F-584A-86EF-256A3CC47834}"/>
              </a:ext>
            </a:extLst>
          </p:cNvPr>
          <p:cNvSpPr txBox="1"/>
          <p:nvPr/>
        </p:nvSpPr>
        <p:spPr>
          <a:xfrm>
            <a:off x="2925405" y="6488668"/>
            <a:ext cx="583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/var/log/</a:t>
            </a:r>
            <a:r>
              <a:rPr kumimoji="1" lang="en-US" altLang="zh-TW" dirty="0" err="1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nginx</a:t>
            </a:r>
            <a:endParaRPr kumimoji="1" lang="zh-TW" altLang="en-US" dirty="0">
              <a:latin typeface="FangSong" panose="02010609060101010101" pitchFamily="49" charset="-122"/>
              <a:ea typeface="FangSong" panose="02010609060101010101" pitchFamily="49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6349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9621BA0-7FF7-4048-BB08-397EF1801E9B}"/>
              </a:ext>
            </a:extLst>
          </p:cNvPr>
          <p:cNvSpPr txBox="1"/>
          <p:nvPr/>
        </p:nvSpPr>
        <p:spPr>
          <a:xfrm>
            <a:off x="602034" y="2742094"/>
            <a:ext cx="3280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4.Nginx</a:t>
            </a:r>
            <a:r>
              <a:rPr kumimoji="1" lang="zh-TW" altLang="en-US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編譯參數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6EEF026-9751-FA4A-81F3-2A45FA8FCF2F}"/>
              </a:ext>
            </a:extLst>
          </p:cNvPr>
          <p:cNvSpPr txBox="1"/>
          <p:nvPr/>
        </p:nvSpPr>
        <p:spPr>
          <a:xfrm>
            <a:off x="839966" y="3909389"/>
            <a:ext cx="2797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</a:t>
            </a: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–V(</a:t>
            </a: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大寫</a:t>
            </a: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)</a:t>
            </a:r>
            <a:endParaRPr kumimoji="1" lang="zh-TW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DEFCA20-0E8D-8547-85B5-B7CD01AC3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734" y="2232990"/>
            <a:ext cx="70993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38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橢圓 9">
            <a:extLst>
              <a:ext uri="{FF2B5EF4-FFF2-40B4-BE49-F238E27FC236}">
                <a16:creationId xmlns:a16="http://schemas.microsoft.com/office/drawing/2014/main" id="{46976B11-EECF-EF46-ABD6-4D94698E4603}"/>
              </a:ext>
            </a:extLst>
          </p:cNvPr>
          <p:cNvSpPr/>
          <p:nvPr/>
        </p:nvSpPr>
        <p:spPr>
          <a:xfrm>
            <a:off x="3394297" y="2836708"/>
            <a:ext cx="2341929" cy="2341929"/>
          </a:xfrm>
          <a:prstGeom prst="ellipse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0E179C1F-0AC0-5B47-A609-ADF5D041AE74}"/>
              </a:ext>
            </a:extLst>
          </p:cNvPr>
          <p:cNvSpPr/>
          <p:nvPr/>
        </p:nvSpPr>
        <p:spPr>
          <a:xfrm>
            <a:off x="5943575" y="2819759"/>
            <a:ext cx="2341929" cy="2341929"/>
          </a:xfrm>
          <a:prstGeom prst="ellipse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8B00E4AC-8D3E-A24A-9A0B-B9DE10C2214C}"/>
              </a:ext>
            </a:extLst>
          </p:cNvPr>
          <p:cNvSpPr/>
          <p:nvPr/>
        </p:nvSpPr>
        <p:spPr>
          <a:xfrm>
            <a:off x="8559616" y="2819760"/>
            <a:ext cx="2341929" cy="2341929"/>
          </a:xfrm>
          <a:prstGeom prst="ellipse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311807CC-A496-284F-81DA-7DD83A05555E}"/>
              </a:ext>
            </a:extLst>
          </p:cNvPr>
          <p:cNvSpPr/>
          <p:nvPr/>
        </p:nvSpPr>
        <p:spPr>
          <a:xfrm>
            <a:off x="834640" y="2836706"/>
            <a:ext cx="2341929" cy="2341929"/>
          </a:xfrm>
          <a:prstGeom prst="ellipse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BECA310-F4AC-5343-A670-8B9FEB2DDDCA}"/>
              </a:ext>
            </a:extLst>
          </p:cNvPr>
          <p:cNvSpPr txBox="1"/>
          <p:nvPr/>
        </p:nvSpPr>
        <p:spPr>
          <a:xfrm>
            <a:off x="8625585" y="3541849"/>
            <a:ext cx="23419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4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Tengine</a:t>
            </a:r>
            <a:endParaRPr kumimoji="1" lang="en" altLang="zh-TW" sz="4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CD933F7-190A-AB4D-ACCD-C3688839497D}"/>
              </a:ext>
            </a:extLst>
          </p:cNvPr>
          <p:cNvSpPr/>
          <p:nvPr/>
        </p:nvSpPr>
        <p:spPr>
          <a:xfrm>
            <a:off x="3398685" y="633329"/>
            <a:ext cx="49487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</a:t>
            </a:r>
            <a:r>
              <a:rPr kumimoji="1" lang="zh-TW" altLang="en-US" sz="4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擴充套件版本</a:t>
            </a:r>
            <a:endParaRPr kumimoji="1" lang="en-US" altLang="zh-TW" sz="4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A5E0BB4-FA3C-9944-BAEE-C2FEAE580748}"/>
              </a:ext>
            </a:extLst>
          </p:cNvPr>
          <p:cNvSpPr/>
          <p:nvPr/>
        </p:nvSpPr>
        <p:spPr>
          <a:xfrm>
            <a:off x="897778" y="3584663"/>
            <a:ext cx="24874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" altLang="zh-TW" sz="36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Nginx.org</a:t>
            </a:r>
            <a:endParaRPr kumimoji="1" lang="en" altLang="zh-TW" sz="36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838D1-C5D8-9247-A962-B12F992DDD34}"/>
              </a:ext>
            </a:extLst>
          </p:cNvPr>
          <p:cNvSpPr/>
          <p:nvPr/>
        </p:nvSpPr>
        <p:spPr>
          <a:xfrm>
            <a:off x="3465136" y="3664959"/>
            <a:ext cx="25406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" altLang="zh-TW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 Plus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7C9938B-398D-9841-8610-53C646150AEA}"/>
              </a:ext>
            </a:extLst>
          </p:cNvPr>
          <p:cNvSpPr/>
          <p:nvPr/>
        </p:nvSpPr>
        <p:spPr>
          <a:xfrm>
            <a:off x="5999959" y="3615440"/>
            <a:ext cx="25545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" altLang="zh-TW" sz="32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OpenResty</a:t>
            </a:r>
            <a:endParaRPr kumimoji="1" lang="en" altLang="zh-TW" sz="32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9880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9621BA0-7FF7-4048-BB08-397EF1801E9B}"/>
              </a:ext>
            </a:extLst>
          </p:cNvPr>
          <p:cNvSpPr txBox="1"/>
          <p:nvPr/>
        </p:nvSpPr>
        <p:spPr>
          <a:xfrm>
            <a:off x="106018" y="2967335"/>
            <a:ext cx="2703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4.Nginx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編譯參數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6EEF026-9751-FA4A-81F3-2A45FA8FCF2F}"/>
              </a:ext>
            </a:extLst>
          </p:cNvPr>
          <p:cNvSpPr txBox="1"/>
          <p:nvPr/>
        </p:nvSpPr>
        <p:spPr>
          <a:xfrm>
            <a:off x="185031" y="3456738"/>
            <a:ext cx="1948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</a:t>
            </a:r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–V(</a:t>
            </a:r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大寫</a:t>
            </a:r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)</a:t>
            </a:r>
            <a:endParaRPr kumimoji="1" lang="zh-TW" altLang="en-US" sz="20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29" name="左中括弧 28">
            <a:extLst>
              <a:ext uri="{FF2B5EF4-FFF2-40B4-BE49-F238E27FC236}">
                <a16:creationId xmlns:a16="http://schemas.microsoft.com/office/drawing/2014/main" id="{7BFA0153-5672-334F-BCB4-84053B38F47C}"/>
              </a:ext>
            </a:extLst>
          </p:cNvPr>
          <p:cNvSpPr/>
          <p:nvPr/>
        </p:nvSpPr>
        <p:spPr>
          <a:xfrm>
            <a:off x="2656647" y="404682"/>
            <a:ext cx="278461" cy="6239685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AAB0E73-E3C8-4546-877B-6A086D806A3D}"/>
              </a:ext>
            </a:extLst>
          </p:cNvPr>
          <p:cNvSpPr txBox="1"/>
          <p:nvPr/>
        </p:nvSpPr>
        <p:spPr>
          <a:xfrm>
            <a:off x="2968398" y="20886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--prefix=/</a:t>
            </a:r>
            <a:r>
              <a:rPr kumimoji="1" lang="en-US" altLang="zh-TW" dirty="0" err="1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etc</a:t>
            </a:r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nginx</a:t>
            </a:r>
            <a:endParaRPr kumimoji="1" lang="zh-TW" altLang="en-US" dirty="0">
              <a:latin typeface="FangSong" panose="02010609060101010101" pitchFamily="49" charset="-122"/>
              <a:ea typeface="FangSong" panose="02010609060101010101" pitchFamily="49" charset="-122"/>
              <a:cs typeface="Yuppy SC" panose="020F0603040207020204" pitchFamily="34" charset="-122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6BE8A03-B6DC-F44E-BC8F-7D5822D49F7D}"/>
              </a:ext>
            </a:extLst>
          </p:cNvPr>
          <p:cNvSpPr txBox="1"/>
          <p:nvPr/>
        </p:nvSpPr>
        <p:spPr>
          <a:xfrm>
            <a:off x="2944356" y="631440"/>
            <a:ext cx="364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--</a:t>
            </a:r>
            <a:r>
              <a:rPr kumimoji="1" lang="en-US" altLang="zh-TW" dirty="0" err="1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sbin</a:t>
            </a:r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-path=/</a:t>
            </a:r>
            <a:r>
              <a:rPr kumimoji="1" lang="en-US" altLang="zh-TW" dirty="0" err="1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usr</a:t>
            </a:r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sbin</a:t>
            </a:r>
            <a:r>
              <a:rPr kumimoji="1" lang="en-US" altLang="zh-TW" dirty="0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latin typeface="FangSong" panose="02010609060101010101" pitchFamily="49" charset="-122"/>
                <a:ea typeface="FangSong" panose="02010609060101010101" pitchFamily="49" charset="-122"/>
                <a:cs typeface="Yuppy SC" panose="020F0603040207020204" pitchFamily="34" charset="-122"/>
              </a:rPr>
              <a:t>nginx</a:t>
            </a:r>
            <a:endParaRPr kumimoji="1" lang="zh-TW" altLang="en-US" dirty="0">
              <a:latin typeface="FangSong" panose="02010609060101010101" pitchFamily="49" charset="-122"/>
              <a:ea typeface="FangSong" panose="02010609060101010101" pitchFamily="49" charset="-122"/>
              <a:cs typeface="Yuppy SC" panose="020F0603040207020204" pitchFamily="34" charset="-122"/>
            </a:endParaRP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EF21047-5A9C-2C41-8532-A9EED3CAE64A}"/>
              </a:ext>
            </a:extLst>
          </p:cNvPr>
          <p:cNvCxnSpPr>
            <a:cxnSpLocks/>
          </p:cNvCxnSpPr>
          <p:nvPr/>
        </p:nvCxnSpPr>
        <p:spPr>
          <a:xfrm flipV="1">
            <a:off x="2680163" y="886470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A5682182-5AEE-C74D-A188-728DD9F040DE}"/>
              </a:ext>
            </a:extLst>
          </p:cNvPr>
          <p:cNvCxnSpPr>
            <a:cxnSpLocks/>
          </p:cNvCxnSpPr>
          <p:nvPr/>
        </p:nvCxnSpPr>
        <p:spPr>
          <a:xfrm flipV="1">
            <a:off x="2680163" y="1357102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605F207A-C46E-6040-9919-0A0204B20352}"/>
              </a:ext>
            </a:extLst>
          </p:cNvPr>
          <p:cNvCxnSpPr>
            <a:cxnSpLocks/>
          </p:cNvCxnSpPr>
          <p:nvPr/>
        </p:nvCxnSpPr>
        <p:spPr>
          <a:xfrm flipV="1">
            <a:off x="2685208" y="1771915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D1F8679-302B-7248-AFBB-59DDCD74DE0F}"/>
              </a:ext>
            </a:extLst>
          </p:cNvPr>
          <p:cNvCxnSpPr>
            <a:cxnSpLocks/>
          </p:cNvCxnSpPr>
          <p:nvPr/>
        </p:nvCxnSpPr>
        <p:spPr>
          <a:xfrm flipV="1">
            <a:off x="2654482" y="2101232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77129ED0-F4FA-344B-A06C-F2CFE6D656AA}"/>
              </a:ext>
            </a:extLst>
          </p:cNvPr>
          <p:cNvCxnSpPr>
            <a:cxnSpLocks/>
          </p:cNvCxnSpPr>
          <p:nvPr/>
        </p:nvCxnSpPr>
        <p:spPr>
          <a:xfrm flipV="1">
            <a:off x="2655518" y="2478184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A83AB10B-03D1-2D40-A1E2-3F4463901FE9}"/>
              </a:ext>
            </a:extLst>
          </p:cNvPr>
          <p:cNvCxnSpPr>
            <a:cxnSpLocks/>
          </p:cNvCxnSpPr>
          <p:nvPr/>
        </p:nvCxnSpPr>
        <p:spPr>
          <a:xfrm flipV="1">
            <a:off x="2654960" y="2915621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C6630232-1055-FA43-BC5C-D7FF93491FED}"/>
              </a:ext>
            </a:extLst>
          </p:cNvPr>
          <p:cNvCxnSpPr>
            <a:cxnSpLocks/>
          </p:cNvCxnSpPr>
          <p:nvPr/>
        </p:nvCxnSpPr>
        <p:spPr>
          <a:xfrm flipV="1">
            <a:off x="2667730" y="3252633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D54E6D03-9554-2E49-B29C-F272586C02A1}"/>
              </a:ext>
            </a:extLst>
          </p:cNvPr>
          <p:cNvCxnSpPr>
            <a:cxnSpLocks/>
          </p:cNvCxnSpPr>
          <p:nvPr/>
        </p:nvCxnSpPr>
        <p:spPr>
          <a:xfrm flipV="1">
            <a:off x="2692657" y="3631376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B9A26C70-F1C9-A842-B93F-34523C49FF5A}"/>
              </a:ext>
            </a:extLst>
          </p:cNvPr>
          <p:cNvCxnSpPr>
            <a:cxnSpLocks/>
          </p:cNvCxnSpPr>
          <p:nvPr/>
        </p:nvCxnSpPr>
        <p:spPr>
          <a:xfrm flipV="1">
            <a:off x="2662313" y="4032759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D031C91A-B8E5-784A-9008-8EBF1B1F2DF3}"/>
              </a:ext>
            </a:extLst>
          </p:cNvPr>
          <p:cNvCxnSpPr>
            <a:cxnSpLocks/>
          </p:cNvCxnSpPr>
          <p:nvPr/>
        </p:nvCxnSpPr>
        <p:spPr>
          <a:xfrm flipV="1">
            <a:off x="2683671" y="4449440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512DF14B-469E-BE43-BFD9-A44694A662D9}"/>
              </a:ext>
            </a:extLst>
          </p:cNvPr>
          <p:cNvCxnSpPr>
            <a:cxnSpLocks/>
          </p:cNvCxnSpPr>
          <p:nvPr/>
        </p:nvCxnSpPr>
        <p:spPr>
          <a:xfrm flipV="1">
            <a:off x="2677725" y="4856768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40633A91-DEB7-2E4C-844A-BA48805F06F3}"/>
              </a:ext>
            </a:extLst>
          </p:cNvPr>
          <p:cNvCxnSpPr>
            <a:cxnSpLocks/>
          </p:cNvCxnSpPr>
          <p:nvPr/>
        </p:nvCxnSpPr>
        <p:spPr>
          <a:xfrm flipV="1">
            <a:off x="2685208" y="5325556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59EF6DFA-5AC2-B746-A098-55B044968697}"/>
              </a:ext>
            </a:extLst>
          </p:cNvPr>
          <p:cNvCxnSpPr>
            <a:cxnSpLocks/>
          </p:cNvCxnSpPr>
          <p:nvPr/>
        </p:nvCxnSpPr>
        <p:spPr>
          <a:xfrm flipV="1">
            <a:off x="2677725" y="5773897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9E13B1E9-2524-E848-A3D5-3C3A3515791B}"/>
              </a:ext>
            </a:extLst>
          </p:cNvPr>
          <p:cNvCxnSpPr>
            <a:cxnSpLocks/>
          </p:cNvCxnSpPr>
          <p:nvPr/>
        </p:nvCxnSpPr>
        <p:spPr>
          <a:xfrm flipV="1">
            <a:off x="2669379" y="6211946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E3BBB9A8-6122-3449-B509-72AB4ACDFDBB}"/>
              </a:ext>
            </a:extLst>
          </p:cNvPr>
          <p:cNvSpPr/>
          <p:nvPr/>
        </p:nvSpPr>
        <p:spPr>
          <a:xfrm>
            <a:off x="2968398" y="1144883"/>
            <a:ext cx="4455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--modules-path=/usr/lib/nginx/modules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0842A0F-E683-614E-915D-8D31DA3E40C6}"/>
              </a:ext>
            </a:extLst>
          </p:cNvPr>
          <p:cNvSpPr/>
          <p:nvPr/>
        </p:nvSpPr>
        <p:spPr>
          <a:xfrm>
            <a:off x="3003166" y="1545906"/>
            <a:ext cx="3993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--conf-path=/etc/nginx/nginx.conf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0BCE6CA-3633-CB40-A967-50FFB6EC9A94}"/>
              </a:ext>
            </a:extLst>
          </p:cNvPr>
          <p:cNvSpPr/>
          <p:nvPr/>
        </p:nvSpPr>
        <p:spPr>
          <a:xfrm>
            <a:off x="3003166" y="1876138"/>
            <a:ext cx="4916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--error-log-path=/var/log/nginx/error.log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68430C0-03CD-7545-B0D5-E855370FE613}"/>
              </a:ext>
            </a:extLst>
          </p:cNvPr>
          <p:cNvSpPr/>
          <p:nvPr/>
        </p:nvSpPr>
        <p:spPr>
          <a:xfrm>
            <a:off x="2995709" y="2286078"/>
            <a:ext cx="4916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--http-log-path=/var/log/nginx/access.log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42949FD-C6EB-954D-A54F-4E9A651E8122}"/>
              </a:ext>
            </a:extLst>
          </p:cNvPr>
          <p:cNvSpPr/>
          <p:nvPr/>
        </p:nvSpPr>
        <p:spPr>
          <a:xfrm>
            <a:off x="3003727" y="2708687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--pid-path=/var/run/nginx.pid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A65128B-9DBC-4F40-B54F-371B0A98C25A}"/>
              </a:ext>
            </a:extLst>
          </p:cNvPr>
          <p:cNvSpPr/>
          <p:nvPr/>
        </p:nvSpPr>
        <p:spPr>
          <a:xfrm>
            <a:off x="3002328" y="3065645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--lock-path=/var/run/nginx.lock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F27AD42-5AED-4046-9601-23569C5969C6}"/>
              </a:ext>
            </a:extLst>
          </p:cNvPr>
          <p:cNvSpPr/>
          <p:nvPr/>
        </p:nvSpPr>
        <p:spPr>
          <a:xfrm>
            <a:off x="2985782" y="3466228"/>
            <a:ext cx="6763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--http-client-body-temp-path=/var/cache/nginx/client_temp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99C4C6F-2B5B-7F48-BDC8-99A6F8B41721}"/>
              </a:ext>
            </a:extLst>
          </p:cNvPr>
          <p:cNvSpPr/>
          <p:nvPr/>
        </p:nvSpPr>
        <p:spPr>
          <a:xfrm>
            <a:off x="2985782" y="3836345"/>
            <a:ext cx="5955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--http-proxy-temp-path=/var/cache/nginx/proxy_temp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BC57ACB-AF86-B44D-96C9-62B4B360EE4B}"/>
              </a:ext>
            </a:extLst>
          </p:cNvPr>
          <p:cNvSpPr/>
          <p:nvPr/>
        </p:nvSpPr>
        <p:spPr>
          <a:xfrm>
            <a:off x="3010709" y="4246580"/>
            <a:ext cx="6417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--http-fastcgi-temp-path=/var/cache/nginx/fastcgi_temp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2D48ED9-D504-084F-BF18-D512DA5D427C}"/>
              </a:ext>
            </a:extLst>
          </p:cNvPr>
          <p:cNvSpPr/>
          <p:nvPr/>
        </p:nvSpPr>
        <p:spPr>
          <a:xfrm>
            <a:off x="3016650" y="4657600"/>
            <a:ext cx="5955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--http-uwsgi-temp-path=/var/cache/nginx/uwsgi_temp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4630324-CF01-244D-A6F1-43705506837E}"/>
              </a:ext>
            </a:extLst>
          </p:cNvPr>
          <p:cNvSpPr/>
          <p:nvPr/>
        </p:nvSpPr>
        <p:spPr>
          <a:xfrm>
            <a:off x="2994497" y="5131773"/>
            <a:ext cx="8767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--http-scgi-temp-path=/var/cache/nginx/scgi_temp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58318CD6-6E57-4A44-9326-F92B24F94B1F}"/>
              </a:ext>
            </a:extLst>
          </p:cNvPr>
          <p:cNvSpPr/>
          <p:nvPr/>
        </p:nvSpPr>
        <p:spPr>
          <a:xfrm>
            <a:off x="3098349" y="598338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--user=nginx</a:t>
            </a:r>
            <a:endParaRPr lang="zh-TW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3A748FB2-76D2-DD40-938D-0D5B085C3819}"/>
              </a:ext>
            </a:extLst>
          </p:cNvPr>
          <p:cNvSpPr/>
          <p:nvPr/>
        </p:nvSpPr>
        <p:spPr>
          <a:xfrm>
            <a:off x="3139204" y="644432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--group=nginx </a:t>
            </a:r>
            <a:endParaRPr lang="zh-TW" altLang="en-US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272FBA86-161B-4C43-98A8-9AFF82743570}"/>
              </a:ext>
            </a:extLst>
          </p:cNvPr>
          <p:cNvSpPr/>
          <p:nvPr/>
        </p:nvSpPr>
        <p:spPr>
          <a:xfrm>
            <a:off x="3098349" y="5557577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--with-compat</a:t>
            </a: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E95559F0-57A9-124F-A7E4-1D515BD37CFE}"/>
              </a:ext>
            </a:extLst>
          </p:cNvPr>
          <p:cNvSpPr txBox="1"/>
          <p:nvPr/>
        </p:nvSpPr>
        <p:spPr>
          <a:xfrm>
            <a:off x="8453565" y="178089"/>
            <a:ext cx="1948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安裝路徑</a:t>
            </a: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6659FA9-77EC-C848-98D5-EBAE3F798DF8}"/>
              </a:ext>
            </a:extLst>
          </p:cNvPr>
          <p:cNvSpPr txBox="1"/>
          <p:nvPr/>
        </p:nvSpPr>
        <p:spPr>
          <a:xfrm>
            <a:off x="8453565" y="595897"/>
            <a:ext cx="1948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程序文件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F24DBDCE-430C-544A-9A23-025FD6F06D11}"/>
              </a:ext>
            </a:extLst>
          </p:cNvPr>
          <p:cNvSpPr txBox="1"/>
          <p:nvPr/>
        </p:nvSpPr>
        <p:spPr>
          <a:xfrm>
            <a:off x="8453565" y="1080143"/>
            <a:ext cx="1948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模組路徑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3D16F5A6-E93E-1E42-97FE-DE61555AA801}"/>
              </a:ext>
            </a:extLst>
          </p:cNvPr>
          <p:cNvSpPr txBox="1"/>
          <p:nvPr/>
        </p:nvSpPr>
        <p:spPr>
          <a:xfrm>
            <a:off x="8453565" y="1483928"/>
            <a:ext cx="1948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主配置文件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F6F59C7-4D1D-8A4B-9C11-8A3938207FB8}"/>
              </a:ext>
            </a:extLst>
          </p:cNvPr>
          <p:cNvSpPr txBox="1"/>
          <p:nvPr/>
        </p:nvSpPr>
        <p:spPr>
          <a:xfrm>
            <a:off x="8453565" y="1885968"/>
            <a:ext cx="1948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錯誤日誌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3D6FCEF9-DDF1-6240-AE55-26355C79000A}"/>
              </a:ext>
            </a:extLst>
          </p:cNvPr>
          <p:cNvSpPr txBox="1"/>
          <p:nvPr/>
        </p:nvSpPr>
        <p:spPr>
          <a:xfrm>
            <a:off x="8453565" y="2301846"/>
            <a:ext cx="1948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訪問日誌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7F7DCA1E-D029-8047-89EE-5EE2C3E3BD15}"/>
              </a:ext>
            </a:extLst>
          </p:cNvPr>
          <p:cNvSpPr txBox="1"/>
          <p:nvPr/>
        </p:nvSpPr>
        <p:spPr>
          <a:xfrm>
            <a:off x="8453565" y="2717724"/>
            <a:ext cx="1948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程序</a:t>
            </a:r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ID</a:t>
            </a:r>
            <a:endParaRPr kumimoji="1" lang="zh-TW" altLang="en-US" sz="20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713812FE-5CCF-2B40-BE0C-34D6A2AF6645}"/>
              </a:ext>
            </a:extLst>
          </p:cNvPr>
          <p:cNvSpPr txBox="1"/>
          <p:nvPr/>
        </p:nvSpPr>
        <p:spPr>
          <a:xfrm>
            <a:off x="8453565" y="3079526"/>
            <a:ext cx="2796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鎖路徑、防止重複啟動</a:t>
            </a: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59063E39-98B9-C24A-BE4E-A6A5965E136A}"/>
              </a:ext>
            </a:extLst>
          </p:cNvPr>
          <p:cNvSpPr txBox="1"/>
          <p:nvPr/>
        </p:nvSpPr>
        <p:spPr>
          <a:xfrm>
            <a:off x="9911445" y="3495404"/>
            <a:ext cx="981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快取</a:t>
            </a: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7698BA39-8605-7448-B9B6-BED83921C823}"/>
              </a:ext>
            </a:extLst>
          </p:cNvPr>
          <p:cNvSpPr txBox="1"/>
          <p:nvPr/>
        </p:nvSpPr>
        <p:spPr>
          <a:xfrm>
            <a:off x="6442083" y="5589232"/>
            <a:ext cx="3837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啟用動態模組兼容性</a:t>
            </a: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4B14F5CF-D71E-2E43-A753-347DA69FD368}"/>
              </a:ext>
            </a:extLst>
          </p:cNvPr>
          <p:cNvSpPr txBox="1"/>
          <p:nvPr/>
        </p:nvSpPr>
        <p:spPr>
          <a:xfrm>
            <a:off x="6442083" y="5980963"/>
            <a:ext cx="3837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用戶</a:t>
            </a: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144EBE3A-C9A2-6741-8638-D3BE3C29CF12}"/>
              </a:ext>
            </a:extLst>
          </p:cNvPr>
          <p:cNvSpPr txBox="1"/>
          <p:nvPr/>
        </p:nvSpPr>
        <p:spPr>
          <a:xfrm>
            <a:off x="6409945" y="6424925"/>
            <a:ext cx="3837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組</a:t>
            </a: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D365DC-0CEE-A546-9CC8-10B372555652}"/>
              </a:ext>
            </a:extLst>
          </p:cNvPr>
          <p:cNvSpPr txBox="1"/>
          <p:nvPr/>
        </p:nvSpPr>
        <p:spPr>
          <a:xfrm>
            <a:off x="11669710" y="2961729"/>
            <a:ext cx="492443" cy="23715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基本配置</a:t>
            </a:r>
          </a:p>
        </p:txBody>
      </p:sp>
      <p:sp>
        <p:nvSpPr>
          <p:cNvPr id="82" name="右中括弧 81">
            <a:extLst>
              <a:ext uri="{FF2B5EF4-FFF2-40B4-BE49-F238E27FC236}">
                <a16:creationId xmlns:a16="http://schemas.microsoft.com/office/drawing/2014/main" id="{25F8A163-0A7D-E84A-B229-55CEB04143E1}"/>
              </a:ext>
            </a:extLst>
          </p:cNvPr>
          <p:cNvSpPr/>
          <p:nvPr/>
        </p:nvSpPr>
        <p:spPr>
          <a:xfrm>
            <a:off x="11243204" y="178089"/>
            <a:ext cx="454048" cy="6604790"/>
          </a:xfrm>
          <a:prstGeom prst="righ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2113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9621BA0-7FF7-4048-BB08-397EF1801E9B}"/>
              </a:ext>
            </a:extLst>
          </p:cNvPr>
          <p:cNvSpPr txBox="1"/>
          <p:nvPr/>
        </p:nvSpPr>
        <p:spPr>
          <a:xfrm>
            <a:off x="106018" y="2967335"/>
            <a:ext cx="2703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4.Nginx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編譯參數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6EEF026-9751-FA4A-81F3-2A45FA8FCF2F}"/>
              </a:ext>
            </a:extLst>
          </p:cNvPr>
          <p:cNvSpPr txBox="1"/>
          <p:nvPr/>
        </p:nvSpPr>
        <p:spPr>
          <a:xfrm>
            <a:off x="185030" y="3456738"/>
            <a:ext cx="2797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</a:t>
            </a:r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–V(</a:t>
            </a:r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大寫</a:t>
            </a:r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)</a:t>
            </a:r>
            <a:endParaRPr kumimoji="1" lang="zh-TW" altLang="en-US" sz="20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29" name="左中括弧 28">
            <a:extLst>
              <a:ext uri="{FF2B5EF4-FFF2-40B4-BE49-F238E27FC236}">
                <a16:creationId xmlns:a16="http://schemas.microsoft.com/office/drawing/2014/main" id="{7BFA0153-5672-334F-BCB4-84053B38F47C}"/>
              </a:ext>
            </a:extLst>
          </p:cNvPr>
          <p:cNvSpPr/>
          <p:nvPr/>
        </p:nvSpPr>
        <p:spPr>
          <a:xfrm>
            <a:off x="2726748" y="139918"/>
            <a:ext cx="205031" cy="6575783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EF21047-5A9C-2C41-8532-A9EED3CAE64A}"/>
              </a:ext>
            </a:extLst>
          </p:cNvPr>
          <p:cNvCxnSpPr>
            <a:cxnSpLocks/>
          </p:cNvCxnSpPr>
          <p:nvPr/>
        </p:nvCxnSpPr>
        <p:spPr>
          <a:xfrm flipV="1">
            <a:off x="2750264" y="813256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A5682182-5AEE-C74D-A188-728DD9F040DE}"/>
              </a:ext>
            </a:extLst>
          </p:cNvPr>
          <p:cNvCxnSpPr>
            <a:cxnSpLocks/>
          </p:cNvCxnSpPr>
          <p:nvPr/>
        </p:nvCxnSpPr>
        <p:spPr>
          <a:xfrm flipV="1">
            <a:off x="2750264" y="1283888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605F207A-C46E-6040-9919-0A0204B20352}"/>
              </a:ext>
            </a:extLst>
          </p:cNvPr>
          <p:cNvCxnSpPr>
            <a:cxnSpLocks/>
          </p:cNvCxnSpPr>
          <p:nvPr/>
        </p:nvCxnSpPr>
        <p:spPr>
          <a:xfrm flipV="1">
            <a:off x="2755309" y="1698701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D1F8679-302B-7248-AFBB-59DDCD74DE0F}"/>
              </a:ext>
            </a:extLst>
          </p:cNvPr>
          <p:cNvCxnSpPr>
            <a:cxnSpLocks/>
          </p:cNvCxnSpPr>
          <p:nvPr/>
        </p:nvCxnSpPr>
        <p:spPr>
          <a:xfrm flipV="1">
            <a:off x="2725061" y="2136599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77129ED0-F4FA-344B-A06C-F2CFE6D656AA}"/>
              </a:ext>
            </a:extLst>
          </p:cNvPr>
          <p:cNvCxnSpPr>
            <a:cxnSpLocks/>
          </p:cNvCxnSpPr>
          <p:nvPr/>
        </p:nvCxnSpPr>
        <p:spPr>
          <a:xfrm flipV="1">
            <a:off x="2718054" y="2630239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A83AB10B-03D1-2D40-A1E2-3F4463901FE9}"/>
              </a:ext>
            </a:extLst>
          </p:cNvPr>
          <p:cNvCxnSpPr>
            <a:cxnSpLocks/>
          </p:cNvCxnSpPr>
          <p:nvPr/>
        </p:nvCxnSpPr>
        <p:spPr>
          <a:xfrm flipV="1">
            <a:off x="2741016" y="3082156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C6630232-1055-FA43-BC5C-D7FF93491FED}"/>
              </a:ext>
            </a:extLst>
          </p:cNvPr>
          <p:cNvCxnSpPr>
            <a:cxnSpLocks/>
          </p:cNvCxnSpPr>
          <p:nvPr/>
        </p:nvCxnSpPr>
        <p:spPr>
          <a:xfrm flipV="1">
            <a:off x="2715324" y="3547534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B9A26C70-F1C9-A842-B93F-34523C49FF5A}"/>
              </a:ext>
            </a:extLst>
          </p:cNvPr>
          <p:cNvCxnSpPr>
            <a:cxnSpLocks/>
          </p:cNvCxnSpPr>
          <p:nvPr/>
        </p:nvCxnSpPr>
        <p:spPr>
          <a:xfrm flipV="1">
            <a:off x="2733330" y="3972630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D031C91A-B8E5-784A-9008-8EBF1B1F2DF3}"/>
              </a:ext>
            </a:extLst>
          </p:cNvPr>
          <p:cNvCxnSpPr>
            <a:cxnSpLocks/>
          </p:cNvCxnSpPr>
          <p:nvPr/>
        </p:nvCxnSpPr>
        <p:spPr>
          <a:xfrm flipV="1">
            <a:off x="2718054" y="4404487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512DF14B-469E-BE43-BFD9-A44694A662D9}"/>
              </a:ext>
            </a:extLst>
          </p:cNvPr>
          <p:cNvCxnSpPr>
            <a:cxnSpLocks/>
          </p:cNvCxnSpPr>
          <p:nvPr/>
        </p:nvCxnSpPr>
        <p:spPr>
          <a:xfrm flipV="1">
            <a:off x="2718054" y="4798451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40633A91-DEB7-2E4C-844A-BA48805F06F3}"/>
              </a:ext>
            </a:extLst>
          </p:cNvPr>
          <p:cNvCxnSpPr>
            <a:cxnSpLocks/>
          </p:cNvCxnSpPr>
          <p:nvPr/>
        </p:nvCxnSpPr>
        <p:spPr>
          <a:xfrm flipV="1">
            <a:off x="2741016" y="5193776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59EF6DFA-5AC2-B746-A098-55B044968697}"/>
              </a:ext>
            </a:extLst>
          </p:cNvPr>
          <p:cNvCxnSpPr>
            <a:cxnSpLocks/>
          </p:cNvCxnSpPr>
          <p:nvPr/>
        </p:nvCxnSpPr>
        <p:spPr>
          <a:xfrm flipV="1">
            <a:off x="2718054" y="5559387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9E13B1E9-2524-E848-A3D5-3C3A3515791B}"/>
              </a:ext>
            </a:extLst>
          </p:cNvPr>
          <p:cNvCxnSpPr>
            <a:cxnSpLocks/>
          </p:cNvCxnSpPr>
          <p:nvPr/>
        </p:nvCxnSpPr>
        <p:spPr>
          <a:xfrm flipV="1">
            <a:off x="2741016" y="5864766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605EE4E-061B-9F4E-88FB-F52732F86327}"/>
              </a:ext>
            </a:extLst>
          </p:cNvPr>
          <p:cNvCxnSpPr>
            <a:cxnSpLocks/>
          </p:cNvCxnSpPr>
          <p:nvPr/>
        </p:nvCxnSpPr>
        <p:spPr>
          <a:xfrm flipV="1">
            <a:off x="2715324" y="6304933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8C5814DC-9C9B-8D4C-9F3F-F9477F0BEC79}"/>
              </a:ext>
            </a:extLst>
          </p:cNvPr>
          <p:cNvSpPr/>
          <p:nvPr/>
        </p:nvSpPr>
        <p:spPr>
          <a:xfrm>
            <a:off x="3087604" y="29293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--with-threads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67F109DE-BB06-BC4D-9F6C-0C69D5539D1B}"/>
              </a:ext>
            </a:extLst>
          </p:cNvPr>
          <p:cNvSpPr/>
          <p:nvPr/>
        </p:nvSpPr>
        <p:spPr>
          <a:xfrm>
            <a:off x="3079918" y="63798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--with-http_dav_module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FCDD6C05-14D9-F44D-B42F-3E782D381C75}"/>
              </a:ext>
            </a:extLst>
          </p:cNvPr>
          <p:cNvSpPr/>
          <p:nvPr/>
        </p:nvSpPr>
        <p:spPr>
          <a:xfrm>
            <a:off x="3130458" y="1523434"/>
            <a:ext cx="3762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--with-http_auth_request_module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FED0B223-520C-3142-85A4-651698453937}"/>
              </a:ext>
            </a:extLst>
          </p:cNvPr>
          <p:cNvSpPr/>
          <p:nvPr/>
        </p:nvSpPr>
        <p:spPr>
          <a:xfrm>
            <a:off x="3120368" y="1093231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--with-http_addition_module 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E09070DE-9132-504E-86A3-9DC7DB09CD71}"/>
              </a:ext>
            </a:extLst>
          </p:cNvPr>
          <p:cNvSpPr/>
          <p:nvPr/>
        </p:nvSpPr>
        <p:spPr>
          <a:xfrm>
            <a:off x="3130458" y="1953637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--with-http_flv_module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D8F10BFE-FD9E-7E46-9E5C-8C28CD2656DF}"/>
              </a:ext>
            </a:extLst>
          </p:cNvPr>
          <p:cNvSpPr/>
          <p:nvPr/>
        </p:nvSpPr>
        <p:spPr>
          <a:xfrm>
            <a:off x="3141480" y="2435425"/>
            <a:ext cx="3070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--with-http_gunzip_module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1BF55582-6435-5247-955B-91123AC3CDCA}"/>
              </a:ext>
            </a:extLst>
          </p:cNvPr>
          <p:cNvSpPr/>
          <p:nvPr/>
        </p:nvSpPr>
        <p:spPr>
          <a:xfrm>
            <a:off x="3141480" y="2906057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--with-http_gzip_static_module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DB3CC41E-5808-A642-850B-4E57539C3DFA}"/>
              </a:ext>
            </a:extLst>
          </p:cNvPr>
          <p:cNvSpPr/>
          <p:nvPr/>
        </p:nvSpPr>
        <p:spPr>
          <a:xfrm>
            <a:off x="3183403" y="3336260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--with-http_mp4_module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6E0E0EE4-792A-FF4D-BCED-FD0E854CB185}"/>
              </a:ext>
            </a:extLst>
          </p:cNvPr>
          <p:cNvSpPr/>
          <p:nvPr/>
        </p:nvSpPr>
        <p:spPr>
          <a:xfrm>
            <a:off x="3183403" y="3766463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--with-http_random_index_module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EF52979A-F700-2B44-928E-7F5B173168CC}"/>
              </a:ext>
            </a:extLst>
          </p:cNvPr>
          <p:cNvSpPr/>
          <p:nvPr/>
        </p:nvSpPr>
        <p:spPr>
          <a:xfrm>
            <a:off x="3183403" y="4196666"/>
            <a:ext cx="3070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--with-http_realip_module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A575AEA3-F562-B645-B082-2AACC393410E}"/>
              </a:ext>
            </a:extLst>
          </p:cNvPr>
          <p:cNvSpPr/>
          <p:nvPr/>
        </p:nvSpPr>
        <p:spPr>
          <a:xfrm>
            <a:off x="3183403" y="4591695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--with-http_secure_link_module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1C99AF1B-ADDA-8147-9EF2-A25988922FC7}"/>
              </a:ext>
            </a:extLst>
          </p:cNvPr>
          <p:cNvSpPr/>
          <p:nvPr/>
        </p:nvSpPr>
        <p:spPr>
          <a:xfrm>
            <a:off x="3197829" y="4955209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--with-http_slice_module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C0CBA9F4-CE37-DD49-876E-F7275A4D89E1}"/>
              </a:ext>
            </a:extLst>
          </p:cNvPr>
          <p:cNvSpPr/>
          <p:nvPr/>
        </p:nvSpPr>
        <p:spPr>
          <a:xfrm>
            <a:off x="3194618" y="5331722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--with-http_ssl_module</a:t>
            </a: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BD583A72-FC49-6741-B40C-A0D56F03245F}"/>
              </a:ext>
            </a:extLst>
          </p:cNvPr>
          <p:cNvSpPr/>
          <p:nvPr/>
        </p:nvSpPr>
        <p:spPr>
          <a:xfrm>
            <a:off x="3194618" y="5661002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--with-http_stub_status_module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987234C1-39E1-0140-9AB7-B2B9E399EADD}"/>
              </a:ext>
            </a:extLst>
          </p:cNvPr>
          <p:cNvSpPr/>
          <p:nvPr/>
        </p:nvSpPr>
        <p:spPr>
          <a:xfrm>
            <a:off x="3194618" y="6091205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--with-http_sub_module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25EA612F-6F02-764C-AF1D-42D33F1EC95E}"/>
              </a:ext>
            </a:extLst>
          </p:cNvPr>
          <p:cNvSpPr/>
          <p:nvPr/>
        </p:nvSpPr>
        <p:spPr>
          <a:xfrm>
            <a:off x="3191985" y="644951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--with-http_v2_module</a:t>
            </a:r>
          </a:p>
        </p:txBody>
      </p:sp>
      <p:cxnSp>
        <p:nvCxnSpPr>
          <p:cNvPr id="101" name="直線接點 100">
            <a:extLst>
              <a:ext uri="{FF2B5EF4-FFF2-40B4-BE49-F238E27FC236}">
                <a16:creationId xmlns:a16="http://schemas.microsoft.com/office/drawing/2014/main" id="{BBA1A157-FAA0-8040-B0B4-0885E5E03A03}"/>
              </a:ext>
            </a:extLst>
          </p:cNvPr>
          <p:cNvCxnSpPr>
            <a:cxnSpLocks/>
          </p:cNvCxnSpPr>
          <p:nvPr/>
        </p:nvCxnSpPr>
        <p:spPr>
          <a:xfrm flipV="1">
            <a:off x="2750264" y="491982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>
            <a:extLst>
              <a:ext uri="{FF2B5EF4-FFF2-40B4-BE49-F238E27FC236}">
                <a16:creationId xmlns:a16="http://schemas.microsoft.com/office/drawing/2014/main" id="{F7CA31CF-3104-674B-B725-4B4E9FC339E2}"/>
              </a:ext>
            </a:extLst>
          </p:cNvPr>
          <p:cNvSpPr/>
          <p:nvPr/>
        </p:nvSpPr>
        <p:spPr>
          <a:xfrm>
            <a:off x="3079918" y="-528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--with-file-aio 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709D925-8170-2D41-9F52-36A613FD3986}"/>
              </a:ext>
            </a:extLst>
          </p:cNvPr>
          <p:cNvSpPr txBox="1"/>
          <p:nvPr/>
        </p:nvSpPr>
        <p:spPr>
          <a:xfrm>
            <a:off x="10087098" y="2937537"/>
            <a:ext cx="553998" cy="23249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模組類</a:t>
            </a:r>
          </a:p>
        </p:txBody>
      </p:sp>
      <p:sp>
        <p:nvSpPr>
          <p:cNvPr id="26" name="右中括弧 25">
            <a:extLst>
              <a:ext uri="{FF2B5EF4-FFF2-40B4-BE49-F238E27FC236}">
                <a16:creationId xmlns:a16="http://schemas.microsoft.com/office/drawing/2014/main" id="{E1A66D19-56C8-C04A-A1D1-F17906806F9D}"/>
              </a:ext>
            </a:extLst>
          </p:cNvPr>
          <p:cNvSpPr/>
          <p:nvPr/>
        </p:nvSpPr>
        <p:spPr>
          <a:xfrm>
            <a:off x="9046249" y="179377"/>
            <a:ext cx="1011382" cy="6575783"/>
          </a:xfrm>
          <a:prstGeom prst="righ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9391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9621BA0-7FF7-4048-BB08-397EF1801E9B}"/>
              </a:ext>
            </a:extLst>
          </p:cNvPr>
          <p:cNvSpPr txBox="1"/>
          <p:nvPr/>
        </p:nvSpPr>
        <p:spPr>
          <a:xfrm>
            <a:off x="230225" y="2754391"/>
            <a:ext cx="2703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4.Nginx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編譯參數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6EEF026-9751-FA4A-81F3-2A45FA8FCF2F}"/>
              </a:ext>
            </a:extLst>
          </p:cNvPr>
          <p:cNvSpPr txBox="1"/>
          <p:nvPr/>
        </p:nvSpPr>
        <p:spPr>
          <a:xfrm>
            <a:off x="309237" y="3243794"/>
            <a:ext cx="2797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</a:t>
            </a:r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–V(</a:t>
            </a:r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大寫</a:t>
            </a:r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)</a:t>
            </a:r>
            <a:endParaRPr kumimoji="1" lang="zh-TW" altLang="en-US" sz="20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29" name="左中括弧 28">
            <a:extLst>
              <a:ext uri="{FF2B5EF4-FFF2-40B4-BE49-F238E27FC236}">
                <a16:creationId xmlns:a16="http://schemas.microsoft.com/office/drawing/2014/main" id="{7BFA0153-5672-334F-BCB4-84053B38F47C}"/>
              </a:ext>
            </a:extLst>
          </p:cNvPr>
          <p:cNvSpPr/>
          <p:nvPr/>
        </p:nvSpPr>
        <p:spPr>
          <a:xfrm>
            <a:off x="2788933" y="1172606"/>
            <a:ext cx="315995" cy="4558569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EF21047-5A9C-2C41-8532-A9EED3CAE64A}"/>
              </a:ext>
            </a:extLst>
          </p:cNvPr>
          <p:cNvCxnSpPr>
            <a:cxnSpLocks/>
          </p:cNvCxnSpPr>
          <p:nvPr/>
        </p:nvCxnSpPr>
        <p:spPr>
          <a:xfrm flipV="1">
            <a:off x="2817676" y="2046197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394852C4-F5AE-3C4D-ADD8-8E608C8D53C5}"/>
              </a:ext>
            </a:extLst>
          </p:cNvPr>
          <p:cNvSpPr/>
          <p:nvPr/>
        </p:nvSpPr>
        <p:spPr>
          <a:xfrm>
            <a:off x="3179531" y="2964826"/>
            <a:ext cx="3993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 --with-stream_ssl_preread_module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B03248F-CD11-9E48-9021-95CF6F2F1C60}"/>
              </a:ext>
            </a:extLst>
          </p:cNvPr>
          <p:cNvSpPr/>
          <p:nvPr/>
        </p:nvSpPr>
        <p:spPr>
          <a:xfrm>
            <a:off x="3104928" y="3591063"/>
            <a:ext cx="55459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 --with-cc-opt=‘-g -O2 -fdebug-prefix-   map=/data/builder/debuild/nginx-1.19.3/debian/debuild-base/nginx-1.19.3=. -fstack-protector-strong -Wformat -Werror=format-security -Wp,-D_FORTIFY_SOURCE=2 -fPIC'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2B6799A-888B-1540-849B-73E7EDD03BCF}"/>
              </a:ext>
            </a:extLst>
          </p:cNvPr>
          <p:cNvSpPr/>
          <p:nvPr/>
        </p:nvSpPr>
        <p:spPr>
          <a:xfrm>
            <a:off x="3209841" y="5500729"/>
            <a:ext cx="710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--with-ld-opt='-Wl,-z,relro -Wl,-z,now -Wl,--as-needed -pie'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E2CFC6F-AC18-FA41-BCCD-5A0FE21EBE51}"/>
              </a:ext>
            </a:extLst>
          </p:cNvPr>
          <p:cNvSpPr/>
          <p:nvPr/>
        </p:nvSpPr>
        <p:spPr>
          <a:xfrm>
            <a:off x="3297539" y="96019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--with-mail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8A4220D-F3CB-D241-A31C-E2C2D9744A0E}"/>
              </a:ext>
            </a:extLst>
          </p:cNvPr>
          <p:cNvSpPr/>
          <p:nvPr/>
        </p:nvSpPr>
        <p:spPr>
          <a:xfrm>
            <a:off x="3288957" y="1408538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--with-mail_ssl_module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62E74B8-4B1F-CD49-87BF-3B0CBDE79AEE}"/>
              </a:ext>
            </a:extLst>
          </p:cNvPr>
          <p:cNvSpPr/>
          <p:nvPr/>
        </p:nvSpPr>
        <p:spPr>
          <a:xfrm>
            <a:off x="3236012" y="184658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 --with-stream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0455AD3-099C-3C4E-89B5-181015F665E3}"/>
              </a:ext>
            </a:extLst>
          </p:cNvPr>
          <p:cNvSpPr/>
          <p:nvPr/>
        </p:nvSpPr>
        <p:spPr>
          <a:xfrm>
            <a:off x="3247034" y="2197052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--with-stream_realip_module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7C552E6-B119-C943-A142-A106AFFC1307}"/>
              </a:ext>
            </a:extLst>
          </p:cNvPr>
          <p:cNvSpPr/>
          <p:nvPr/>
        </p:nvSpPr>
        <p:spPr>
          <a:xfrm>
            <a:off x="3261801" y="2522327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--with-stream_ssl_module</a:t>
            </a:r>
          </a:p>
        </p:txBody>
      </p: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CB7ED315-7B26-8940-90D0-07CC21B4AB58}"/>
              </a:ext>
            </a:extLst>
          </p:cNvPr>
          <p:cNvCxnSpPr>
            <a:cxnSpLocks/>
          </p:cNvCxnSpPr>
          <p:nvPr/>
        </p:nvCxnSpPr>
        <p:spPr>
          <a:xfrm flipV="1">
            <a:off x="2817495" y="1575644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F7E4352-9DDC-0A47-B3F7-8322329025E1}"/>
              </a:ext>
            </a:extLst>
          </p:cNvPr>
          <p:cNvCxnSpPr>
            <a:cxnSpLocks/>
          </p:cNvCxnSpPr>
          <p:nvPr/>
        </p:nvCxnSpPr>
        <p:spPr>
          <a:xfrm flipV="1">
            <a:off x="2812450" y="2401017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E97209A6-2829-A940-ADD5-A976E0FD3DA8}"/>
              </a:ext>
            </a:extLst>
          </p:cNvPr>
          <p:cNvCxnSpPr>
            <a:cxnSpLocks/>
          </p:cNvCxnSpPr>
          <p:nvPr/>
        </p:nvCxnSpPr>
        <p:spPr>
          <a:xfrm flipV="1">
            <a:off x="2786876" y="2730203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387E5DFA-ACE3-C849-AD7C-DF6E8906DADD}"/>
              </a:ext>
            </a:extLst>
          </p:cNvPr>
          <p:cNvCxnSpPr>
            <a:cxnSpLocks/>
          </p:cNvCxnSpPr>
          <p:nvPr/>
        </p:nvCxnSpPr>
        <p:spPr>
          <a:xfrm flipV="1">
            <a:off x="2806607" y="3120090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E9C42766-1887-9744-A2C1-31F37D86B940}"/>
              </a:ext>
            </a:extLst>
          </p:cNvPr>
          <p:cNvCxnSpPr>
            <a:cxnSpLocks/>
          </p:cNvCxnSpPr>
          <p:nvPr/>
        </p:nvCxnSpPr>
        <p:spPr>
          <a:xfrm flipV="1">
            <a:off x="2796742" y="3766143"/>
            <a:ext cx="318052" cy="153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右中括弧 24">
            <a:extLst>
              <a:ext uri="{FF2B5EF4-FFF2-40B4-BE49-F238E27FC236}">
                <a16:creationId xmlns:a16="http://schemas.microsoft.com/office/drawing/2014/main" id="{8D15725B-06C8-F14B-9312-8B200141340F}"/>
              </a:ext>
            </a:extLst>
          </p:cNvPr>
          <p:cNvSpPr/>
          <p:nvPr/>
        </p:nvSpPr>
        <p:spPr>
          <a:xfrm>
            <a:off x="10319480" y="3766143"/>
            <a:ext cx="775855" cy="1976934"/>
          </a:xfrm>
          <a:prstGeom prst="righ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5" name="右中括弧 64">
            <a:extLst>
              <a:ext uri="{FF2B5EF4-FFF2-40B4-BE49-F238E27FC236}">
                <a16:creationId xmlns:a16="http://schemas.microsoft.com/office/drawing/2014/main" id="{10D00C6A-4A7A-7B40-9012-E54489C88E25}"/>
              </a:ext>
            </a:extLst>
          </p:cNvPr>
          <p:cNvSpPr/>
          <p:nvPr/>
        </p:nvSpPr>
        <p:spPr>
          <a:xfrm>
            <a:off x="8985098" y="1125376"/>
            <a:ext cx="822617" cy="2105334"/>
          </a:xfrm>
          <a:prstGeom prst="righ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969786A-7522-2942-863F-A76F607BC303}"/>
              </a:ext>
            </a:extLst>
          </p:cNvPr>
          <p:cNvSpPr txBox="1"/>
          <p:nvPr/>
        </p:nvSpPr>
        <p:spPr>
          <a:xfrm>
            <a:off x="9792203" y="1524417"/>
            <a:ext cx="553998" cy="17531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模組類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EEAD36C3-DDD5-6D44-899F-730A14767478}"/>
              </a:ext>
            </a:extLst>
          </p:cNvPr>
          <p:cNvGrpSpPr/>
          <p:nvPr/>
        </p:nvGrpSpPr>
        <p:grpSpPr>
          <a:xfrm>
            <a:off x="11066321" y="3781533"/>
            <a:ext cx="805029" cy="2200460"/>
            <a:chOff x="11303728" y="3669601"/>
            <a:chExt cx="805029" cy="2200460"/>
          </a:xfrm>
        </p:grpSpPr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C22BEB51-B129-E941-BDEB-42D33F03DC16}"/>
                </a:ext>
              </a:extLst>
            </p:cNvPr>
            <p:cNvSpPr txBox="1"/>
            <p:nvPr/>
          </p:nvSpPr>
          <p:spPr>
            <a:xfrm>
              <a:off x="11429243" y="4025441"/>
              <a:ext cx="553998" cy="18446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zh-TW" altLang="en-US" sz="2400" dirty="0">
                  <a:latin typeface="Yuppy SC" panose="020F0603040207020204" pitchFamily="34" charset="-122"/>
                  <a:ea typeface="Yuppy SC" panose="020F0603040207020204" pitchFamily="34" charset="-122"/>
                  <a:cs typeface="Yuppy SC" panose="020F0603040207020204" pitchFamily="34" charset="-122"/>
                </a:rPr>
                <a:t>優化參數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FD7216B-4FE6-6249-8C14-7B7BB3A524D2}"/>
                </a:ext>
              </a:extLst>
            </p:cNvPr>
            <p:cNvSpPr/>
            <p:nvPr/>
          </p:nvSpPr>
          <p:spPr>
            <a:xfrm>
              <a:off x="11303728" y="3669601"/>
              <a:ext cx="8050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sz="2400" dirty="0">
                  <a:latin typeface="Yuppy SC" panose="020F0603040207020204" pitchFamily="34" charset="-122"/>
                  <a:ea typeface="Yuppy SC" panose="020F0603040207020204" pitchFamily="34" charset="-122"/>
                  <a:cs typeface="Yuppy SC" panose="020F0603040207020204" pitchFamily="34" charset="-122"/>
                </a:rPr>
                <a:t>CPU</a:t>
              </a:r>
              <a:endPara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0721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CEA43913-B187-1E49-8F09-4A9B1263CCA4}"/>
              </a:ext>
            </a:extLst>
          </p:cNvPr>
          <p:cNvGrpSpPr/>
          <p:nvPr/>
        </p:nvGrpSpPr>
        <p:grpSpPr>
          <a:xfrm>
            <a:off x="3774473" y="1927808"/>
            <a:ext cx="1837650" cy="462098"/>
            <a:chOff x="3774473" y="1927808"/>
            <a:chExt cx="1837650" cy="462098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DBA4E3BE-20A8-E84C-8C21-99EB0B1ADB24}"/>
                </a:ext>
              </a:extLst>
            </p:cNvPr>
            <p:cNvSpPr/>
            <p:nvPr/>
          </p:nvSpPr>
          <p:spPr>
            <a:xfrm>
              <a:off x="3774473" y="1927808"/>
              <a:ext cx="1695190" cy="4566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055E73CF-F049-CD4A-B53C-85DEF287C32F}"/>
                </a:ext>
              </a:extLst>
            </p:cNvPr>
            <p:cNvSpPr txBox="1"/>
            <p:nvPr/>
          </p:nvSpPr>
          <p:spPr>
            <a:xfrm>
              <a:off x="3774473" y="1928241"/>
              <a:ext cx="1837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dirty="0">
                  <a:latin typeface="Yuppy SC" panose="020F0603040207020204" pitchFamily="34" charset="-122"/>
                  <a:ea typeface="Yuppy SC" panose="020F0603040207020204" pitchFamily="34" charset="-122"/>
                  <a:cs typeface="Yuppy SC" panose="020F0603040207020204" pitchFamily="34" charset="-122"/>
                </a:rPr>
                <a:t>主配置文件</a:t>
              </a: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AF5B1D5-ABE6-6445-B552-3263188B6810}"/>
              </a:ext>
            </a:extLst>
          </p:cNvPr>
          <p:cNvSpPr txBox="1"/>
          <p:nvPr/>
        </p:nvSpPr>
        <p:spPr>
          <a:xfrm>
            <a:off x="325844" y="3648239"/>
            <a:ext cx="3089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6.Nginx</a:t>
            </a: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基本配置</a:t>
            </a:r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8EB5952A-3E3B-3A48-B9F6-809966B65DD9}"/>
              </a:ext>
            </a:extLst>
          </p:cNvPr>
          <p:cNvSpPr/>
          <p:nvPr/>
        </p:nvSpPr>
        <p:spPr>
          <a:xfrm>
            <a:off x="3415407" y="2468565"/>
            <a:ext cx="3373581" cy="2978727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027F5AB2-B95A-AD4B-B411-909F1315F710}"/>
              </a:ext>
            </a:extLst>
          </p:cNvPr>
          <p:cNvCxnSpPr>
            <a:cxnSpLocks/>
          </p:cNvCxnSpPr>
          <p:nvPr/>
        </p:nvCxnSpPr>
        <p:spPr>
          <a:xfrm flipV="1">
            <a:off x="3415407" y="4065618"/>
            <a:ext cx="4097483" cy="2426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AA374DD-F270-C841-A706-8196B38A316B}"/>
              </a:ext>
            </a:extLst>
          </p:cNvPr>
          <p:cNvSpPr txBox="1"/>
          <p:nvPr/>
        </p:nvSpPr>
        <p:spPr>
          <a:xfrm>
            <a:off x="3640543" y="3619439"/>
            <a:ext cx="3872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默認虛擬主機配置文件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6550FAC-5838-6A4A-B2AF-25D582489855}"/>
              </a:ext>
            </a:extLst>
          </p:cNvPr>
          <p:cNvSpPr txBox="1"/>
          <p:nvPr/>
        </p:nvSpPr>
        <p:spPr>
          <a:xfrm>
            <a:off x="3565221" y="4824936"/>
            <a:ext cx="3872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啟動一個新的虛擬主機</a:t>
            </a:r>
          </a:p>
        </p:txBody>
      </p:sp>
      <p:sp>
        <p:nvSpPr>
          <p:cNvPr id="39" name="左中括弧 38">
            <a:extLst>
              <a:ext uri="{FF2B5EF4-FFF2-40B4-BE49-F238E27FC236}">
                <a16:creationId xmlns:a16="http://schemas.microsoft.com/office/drawing/2014/main" id="{399FE50C-2CF2-AD46-A1B7-EFA7CC05E816}"/>
              </a:ext>
            </a:extLst>
          </p:cNvPr>
          <p:cNvSpPr/>
          <p:nvPr/>
        </p:nvSpPr>
        <p:spPr>
          <a:xfrm>
            <a:off x="6768649" y="1502676"/>
            <a:ext cx="922166" cy="1754985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0B7F188-242B-DC49-A40C-261E2C5B048D}"/>
              </a:ext>
            </a:extLst>
          </p:cNvPr>
          <p:cNvSpPr txBox="1"/>
          <p:nvPr/>
        </p:nvSpPr>
        <p:spPr>
          <a:xfrm>
            <a:off x="6824906" y="1092135"/>
            <a:ext cx="86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分類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CB6299AA-B833-1443-83A2-1C801832ABA0}"/>
              </a:ext>
            </a:extLst>
          </p:cNvPr>
          <p:cNvSpPr txBox="1"/>
          <p:nvPr/>
        </p:nvSpPr>
        <p:spPr>
          <a:xfrm>
            <a:off x="6923182" y="2783946"/>
            <a:ext cx="4461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8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etc</a:t>
            </a: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8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</a:t>
            </a: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8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nginx.conf</a:t>
            </a:r>
            <a:endParaRPr kumimoji="1" lang="zh-TW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2" name="左中括弧 41">
            <a:extLst>
              <a:ext uri="{FF2B5EF4-FFF2-40B4-BE49-F238E27FC236}">
                <a16:creationId xmlns:a16="http://schemas.microsoft.com/office/drawing/2014/main" id="{737F249F-6F07-C34F-9004-6F97F385401F}"/>
              </a:ext>
            </a:extLst>
          </p:cNvPr>
          <p:cNvSpPr/>
          <p:nvPr/>
        </p:nvSpPr>
        <p:spPr>
          <a:xfrm>
            <a:off x="7690816" y="874516"/>
            <a:ext cx="2571793" cy="1210858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BCD4498A-D435-2A41-AF5F-1B0383E79001}"/>
              </a:ext>
            </a:extLst>
          </p:cNvPr>
          <p:cNvCxnSpPr>
            <a:cxnSpLocks/>
          </p:cNvCxnSpPr>
          <p:nvPr/>
        </p:nvCxnSpPr>
        <p:spPr>
          <a:xfrm>
            <a:off x="7690816" y="1535827"/>
            <a:ext cx="260900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5B0B9E1-05AC-8147-A226-FA4A1F996F43}"/>
              </a:ext>
            </a:extLst>
          </p:cNvPr>
          <p:cNvSpPr txBox="1"/>
          <p:nvPr/>
        </p:nvSpPr>
        <p:spPr>
          <a:xfrm>
            <a:off x="8166219" y="439149"/>
            <a:ext cx="192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>
                <a:solidFill>
                  <a:schemeClr val="accent6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CoreModule</a:t>
            </a:r>
            <a:endParaRPr kumimoji="1" lang="zh-TW" altLang="en-US" sz="2400" dirty="0">
              <a:solidFill>
                <a:schemeClr val="accent6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6BC93E0-AF52-4449-AF32-EB799DCD1A77}"/>
              </a:ext>
            </a:extLst>
          </p:cNvPr>
          <p:cNvSpPr txBox="1"/>
          <p:nvPr/>
        </p:nvSpPr>
        <p:spPr>
          <a:xfrm>
            <a:off x="8166220" y="1009827"/>
            <a:ext cx="209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>
                <a:solidFill>
                  <a:schemeClr val="accent2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EventModule</a:t>
            </a:r>
            <a:endParaRPr kumimoji="1" lang="zh-TW" altLang="en-US" sz="2400" dirty="0">
              <a:solidFill>
                <a:schemeClr val="accent2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2C343B72-CA3A-1541-AB4D-8042C332C8DC}"/>
              </a:ext>
            </a:extLst>
          </p:cNvPr>
          <p:cNvSpPr txBox="1"/>
          <p:nvPr/>
        </p:nvSpPr>
        <p:spPr>
          <a:xfrm>
            <a:off x="8166219" y="1592431"/>
            <a:ext cx="2470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>
                <a:solidFill>
                  <a:schemeClr val="accent1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HttpCoreModule</a:t>
            </a:r>
            <a:endParaRPr kumimoji="1" lang="zh-TW" altLang="en-US" sz="2400" dirty="0">
              <a:solidFill>
                <a:schemeClr val="accent1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D7C2409-943D-7944-A605-974FD7DA8D21}"/>
              </a:ext>
            </a:extLst>
          </p:cNvPr>
          <p:cNvSpPr txBox="1"/>
          <p:nvPr/>
        </p:nvSpPr>
        <p:spPr>
          <a:xfrm>
            <a:off x="7512890" y="3701353"/>
            <a:ext cx="456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etc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conf.d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default.conf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9" name="左中括弧 48">
            <a:extLst>
              <a:ext uri="{FF2B5EF4-FFF2-40B4-BE49-F238E27FC236}">
                <a16:creationId xmlns:a16="http://schemas.microsoft.com/office/drawing/2014/main" id="{45F0DAC1-3063-3C40-838A-306E1948933E}"/>
              </a:ext>
            </a:extLst>
          </p:cNvPr>
          <p:cNvSpPr/>
          <p:nvPr/>
        </p:nvSpPr>
        <p:spPr>
          <a:xfrm>
            <a:off x="6824906" y="5007667"/>
            <a:ext cx="2571793" cy="1210858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EE2C0473-EE77-6842-BA44-D400B0E03112}"/>
              </a:ext>
            </a:extLst>
          </p:cNvPr>
          <p:cNvCxnSpPr>
            <a:cxnSpLocks/>
          </p:cNvCxnSpPr>
          <p:nvPr/>
        </p:nvCxnSpPr>
        <p:spPr>
          <a:xfrm>
            <a:off x="6824906" y="5668978"/>
            <a:ext cx="260900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2ACBDA5-F332-A648-81F5-B0DB5DAA0CEC}"/>
              </a:ext>
            </a:extLst>
          </p:cNvPr>
          <p:cNvSpPr txBox="1"/>
          <p:nvPr/>
        </p:nvSpPr>
        <p:spPr>
          <a:xfrm>
            <a:off x="6788988" y="4574002"/>
            <a:ext cx="4207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etc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conf.d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/18.conf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8911CFD3-E092-E041-985E-4319CA20FE81}"/>
              </a:ext>
            </a:extLst>
          </p:cNvPr>
          <p:cNvSpPr txBox="1"/>
          <p:nvPr/>
        </p:nvSpPr>
        <p:spPr>
          <a:xfrm>
            <a:off x="6824906" y="5133520"/>
            <a:ext cx="4207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重啟服務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32A03B0-67E1-734F-82C1-ACB6FCA55A2C}"/>
              </a:ext>
            </a:extLst>
          </p:cNvPr>
          <p:cNvSpPr txBox="1"/>
          <p:nvPr/>
        </p:nvSpPr>
        <p:spPr>
          <a:xfrm>
            <a:off x="6824906" y="5712919"/>
            <a:ext cx="4207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域名解析和訪問</a:t>
            </a:r>
          </a:p>
        </p:txBody>
      </p:sp>
    </p:spTree>
    <p:extLst>
      <p:ext uri="{BB962C8B-B14F-4D97-AF65-F5344CB8AC3E}">
        <p14:creationId xmlns:p14="http://schemas.microsoft.com/office/powerpoint/2010/main" val="1626825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024AF113-34A5-DC45-B087-941492033070}"/>
              </a:ext>
            </a:extLst>
          </p:cNvPr>
          <p:cNvSpPr/>
          <p:nvPr/>
        </p:nvSpPr>
        <p:spPr>
          <a:xfrm>
            <a:off x="5752275" y="61284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TW" dirty="0"/>
          </a:p>
          <a:p>
            <a:endParaRPr lang="en-US" altLang="zh-TW"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52E29A2-5E69-8E4E-BF2F-7A89C4779353}"/>
              </a:ext>
            </a:extLst>
          </p:cNvPr>
          <p:cNvGrpSpPr/>
          <p:nvPr/>
        </p:nvGrpSpPr>
        <p:grpSpPr>
          <a:xfrm>
            <a:off x="4798022" y="104253"/>
            <a:ext cx="4488938" cy="1046862"/>
            <a:chOff x="4190112" y="84135"/>
            <a:chExt cx="4488938" cy="1046862"/>
          </a:xfrm>
        </p:grpSpPr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1BE3B5F0-11A9-6046-BAAE-78AFE5121FCE}"/>
                </a:ext>
              </a:extLst>
            </p:cNvPr>
            <p:cNvSpPr txBox="1"/>
            <p:nvPr/>
          </p:nvSpPr>
          <p:spPr>
            <a:xfrm>
              <a:off x="4190112" y="84135"/>
              <a:ext cx="3811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TW" altLang="en-US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A95DF2D-2D1B-0D4A-8075-7DEB02558B6C}"/>
                </a:ext>
              </a:extLst>
            </p:cNvPr>
            <p:cNvSpPr/>
            <p:nvPr/>
          </p:nvSpPr>
          <p:spPr>
            <a:xfrm>
              <a:off x="4200566" y="392333"/>
              <a:ext cx="44784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TW" altLang="en-US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4192D63-2EBF-6944-90FD-E30FCA507045}"/>
                </a:ext>
              </a:extLst>
            </p:cNvPr>
            <p:cNvSpPr/>
            <p:nvPr/>
          </p:nvSpPr>
          <p:spPr>
            <a:xfrm>
              <a:off x="4200566" y="761665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4BCA646C-88AA-4E4F-9DB7-37A12AB26FBC}"/>
              </a:ext>
            </a:extLst>
          </p:cNvPr>
          <p:cNvSpPr/>
          <p:nvPr/>
        </p:nvSpPr>
        <p:spPr>
          <a:xfrm>
            <a:off x="2800000" y="1993101"/>
            <a:ext cx="7252234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2800" dirty="0">
                <a:solidFill>
                  <a:schemeClr val="accent6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User </a:t>
            </a:r>
            <a:r>
              <a:rPr kumimoji="1" lang="en-US" altLang="zh-TW" sz="2800" dirty="0" err="1">
                <a:solidFill>
                  <a:schemeClr val="accent6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</a:t>
            </a:r>
            <a:r>
              <a:rPr kumimoji="1" lang="en-US" altLang="zh-TW" sz="2800" dirty="0">
                <a:solidFill>
                  <a:schemeClr val="accent6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;</a:t>
            </a:r>
            <a:endParaRPr kumimoji="1" lang="zh-TW" altLang="en-US" sz="2800" dirty="0">
              <a:solidFill>
                <a:schemeClr val="accent6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en-US" altLang="zh-TW" sz="2800" dirty="0" err="1">
                <a:solidFill>
                  <a:schemeClr val="accent6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worker_processes</a:t>
            </a:r>
            <a:r>
              <a:rPr kumimoji="1" lang="en-US" altLang="zh-TW" sz="2800" dirty="0">
                <a:solidFill>
                  <a:schemeClr val="accent6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1;</a:t>
            </a:r>
            <a:r>
              <a:rPr kumimoji="1" lang="zh-TW" altLang="en-US" sz="2800" dirty="0">
                <a:solidFill>
                  <a:schemeClr val="accent6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啟動的</a:t>
            </a:r>
            <a:r>
              <a:rPr kumimoji="1" lang="en-US" altLang="zh-TW" sz="2800" dirty="0">
                <a:solidFill>
                  <a:schemeClr val="accent6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worker</a:t>
            </a:r>
            <a:r>
              <a:rPr kumimoji="1" lang="zh-TW" altLang="en-US" sz="2800" dirty="0">
                <a:solidFill>
                  <a:schemeClr val="accent6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進程數</a:t>
            </a:r>
            <a:endParaRPr kumimoji="1" lang="en-US" altLang="zh-TW" sz="2800" dirty="0">
              <a:solidFill>
                <a:schemeClr val="accent6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endParaRPr kumimoji="1" lang="en-US" altLang="zh-TW" sz="2800" dirty="0">
              <a:solidFill>
                <a:schemeClr val="accent6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zh-TW" altLang="en-US" sz="2800" dirty="0">
                <a:solidFill>
                  <a:schemeClr val="accent6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error_log  /var/log/nginx/error.log warn;</a:t>
            </a:r>
          </a:p>
          <a:p>
            <a:endParaRPr kumimoji="1" lang="en-US" altLang="zh-TW" sz="2800" dirty="0">
              <a:solidFill>
                <a:schemeClr val="accent6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zh-TW" altLang="en-US" sz="2800" dirty="0">
                <a:solidFill>
                  <a:schemeClr val="accent6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pid        /var/run/nginx.pid;</a:t>
            </a:r>
            <a:endParaRPr kumimoji="1" lang="en-US" altLang="zh-TW" sz="2800" dirty="0">
              <a:solidFill>
                <a:schemeClr val="accent6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endParaRPr kumimoji="1" lang="en-US" altLang="zh-TW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D376506-94DB-1F4D-A8EA-25C8B248B20A}"/>
              </a:ext>
            </a:extLst>
          </p:cNvPr>
          <p:cNvSpPr txBox="1"/>
          <p:nvPr/>
        </p:nvSpPr>
        <p:spPr>
          <a:xfrm>
            <a:off x="152400" y="320118"/>
            <a:ext cx="192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>
                <a:solidFill>
                  <a:schemeClr val="accent6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CoreModule</a:t>
            </a:r>
            <a:endParaRPr kumimoji="1" lang="zh-TW" altLang="en-US" sz="2400" dirty="0">
              <a:solidFill>
                <a:schemeClr val="accent6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7422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7A3FF9E-EC06-E345-846B-F90C2A3A0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5734"/>
            <a:ext cx="12192000" cy="152074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87E815A-3E50-B341-B54F-B74313E04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71" y="4572212"/>
            <a:ext cx="10221835" cy="96598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AF5A06F-E868-F54D-9CC2-47B136A41C9D}"/>
              </a:ext>
            </a:extLst>
          </p:cNvPr>
          <p:cNvSpPr txBox="1"/>
          <p:nvPr/>
        </p:nvSpPr>
        <p:spPr>
          <a:xfrm>
            <a:off x="726795" y="5764678"/>
            <a:ext cx="2282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啟動的主程序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A25EB70-3702-E541-8A18-C819BC10199A}"/>
              </a:ext>
            </a:extLst>
          </p:cNvPr>
          <p:cNvSpPr txBox="1"/>
          <p:nvPr/>
        </p:nvSpPr>
        <p:spPr>
          <a:xfrm>
            <a:off x="3917308" y="1435813"/>
            <a:ext cx="454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啟動的主程序監聽工作程序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96184B5-DC68-A341-BD02-C7C69F7437C8}"/>
              </a:ext>
            </a:extLst>
          </p:cNvPr>
          <p:cNvSpPr/>
          <p:nvPr/>
        </p:nvSpPr>
        <p:spPr>
          <a:xfrm>
            <a:off x="8055980" y="2217412"/>
            <a:ext cx="1805650" cy="347240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9102E4-959F-C444-8EC1-8C19CC30A504}"/>
              </a:ext>
            </a:extLst>
          </p:cNvPr>
          <p:cNvSpPr/>
          <p:nvPr/>
        </p:nvSpPr>
        <p:spPr>
          <a:xfrm>
            <a:off x="1427545" y="2233914"/>
            <a:ext cx="314444" cy="345924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CE913D-E75F-754D-BE26-C49731B94B7A}"/>
              </a:ext>
            </a:extLst>
          </p:cNvPr>
          <p:cNvSpPr/>
          <p:nvPr/>
        </p:nvSpPr>
        <p:spPr>
          <a:xfrm>
            <a:off x="8055980" y="2612907"/>
            <a:ext cx="1805650" cy="263661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FDE4B4D7-90FC-E64B-9CC2-8069D95C1423}"/>
              </a:ext>
            </a:extLst>
          </p:cNvPr>
          <p:cNvCxnSpPr>
            <a:cxnSpLocks/>
          </p:cNvCxnSpPr>
          <p:nvPr/>
        </p:nvCxnSpPr>
        <p:spPr>
          <a:xfrm flipV="1">
            <a:off x="8869584" y="1498982"/>
            <a:ext cx="0" cy="7184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DECC95FC-8A2F-0B47-82F3-4CD11BD596E6}"/>
              </a:ext>
            </a:extLst>
          </p:cNvPr>
          <p:cNvSpPr/>
          <p:nvPr/>
        </p:nvSpPr>
        <p:spPr>
          <a:xfrm>
            <a:off x="8431002" y="108139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主程序</a:t>
            </a:r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DA35BBD-612D-264A-93DD-DDA181B4640D}"/>
              </a:ext>
            </a:extLst>
          </p:cNvPr>
          <p:cNvSpPr/>
          <p:nvPr/>
        </p:nvSpPr>
        <p:spPr>
          <a:xfrm>
            <a:off x="9755187" y="351473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工作程序</a:t>
            </a:r>
            <a:endParaRPr lang="zh-TW" altLang="en-US" dirty="0"/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AE3962F0-9F1B-3F47-95D4-45A530088039}"/>
              </a:ext>
            </a:extLst>
          </p:cNvPr>
          <p:cNvCxnSpPr>
            <a:cxnSpLocks/>
          </p:cNvCxnSpPr>
          <p:nvPr/>
        </p:nvCxnSpPr>
        <p:spPr>
          <a:xfrm>
            <a:off x="9398643" y="2876568"/>
            <a:ext cx="462987" cy="68815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B8CEC4F0-E605-0143-B352-0D1CB3275A1E}"/>
              </a:ext>
            </a:extLst>
          </p:cNvPr>
          <p:cNvSpPr/>
          <p:nvPr/>
        </p:nvSpPr>
        <p:spPr>
          <a:xfrm>
            <a:off x="891039" y="5058931"/>
            <a:ext cx="248855" cy="479262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736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AC674B1-0F6A-B541-8A30-D9B3DAA0B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523"/>
            <a:ext cx="12192000" cy="137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86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74B1C4D-7632-4840-9CB7-ADCF33891E48}"/>
              </a:ext>
            </a:extLst>
          </p:cNvPr>
          <p:cNvSpPr/>
          <p:nvPr/>
        </p:nvSpPr>
        <p:spPr>
          <a:xfrm>
            <a:off x="3547565" y="210889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TW" altLang="en-US" sz="3200" dirty="0">
                <a:solidFill>
                  <a:schemeClr val="accent2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events {</a:t>
            </a:r>
          </a:p>
          <a:p>
            <a:r>
              <a:rPr kumimoji="1" lang="zh-TW" altLang="en-US" sz="3200" dirty="0">
                <a:solidFill>
                  <a:schemeClr val="accent2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worker_connections  1024;</a:t>
            </a:r>
          </a:p>
          <a:p>
            <a:r>
              <a:rPr kumimoji="1" lang="zh-TW" altLang="en-US" sz="3200" dirty="0">
                <a:solidFill>
                  <a:schemeClr val="accent2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}</a:t>
            </a:r>
            <a:endParaRPr kumimoji="1" lang="en-US" altLang="zh-TW" sz="3200" dirty="0">
              <a:solidFill>
                <a:schemeClr val="accent2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D5D7F6-6A84-8941-A187-1FBC71681887}"/>
              </a:ext>
            </a:extLst>
          </p:cNvPr>
          <p:cNvSpPr txBox="1"/>
          <p:nvPr/>
        </p:nvSpPr>
        <p:spPr>
          <a:xfrm>
            <a:off x="3998151" y="4232552"/>
            <a:ext cx="4195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chemeClr val="accent2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每個</a:t>
            </a:r>
            <a:r>
              <a:rPr kumimoji="1" lang="en-US" altLang="zh-TW" sz="2400" dirty="0">
                <a:solidFill>
                  <a:schemeClr val="accent2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worker</a:t>
            </a:r>
            <a:r>
              <a:rPr kumimoji="1" lang="zh-TW" altLang="en-US" sz="2400" dirty="0">
                <a:solidFill>
                  <a:schemeClr val="accent2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進程允許處理的最大連接數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E3F2EB8-D970-6746-9CDF-115041DE8ADF}"/>
              </a:ext>
            </a:extLst>
          </p:cNvPr>
          <p:cNvSpPr txBox="1"/>
          <p:nvPr/>
        </p:nvSpPr>
        <p:spPr>
          <a:xfrm>
            <a:off x="153858" y="373220"/>
            <a:ext cx="209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>
                <a:solidFill>
                  <a:schemeClr val="accent2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EventModule</a:t>
            </a:r>
            <a:endParaRPr kumimoji="1" lang="zh-TW" altLang="en-US" sz="2400" dirty="0">
              <a:solidFill>
                <a:schemeClr val="accent2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7981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D1FFF7A-8264-2547-9E47-DF931D247CA9}"/>
              </a:ext>
            </a:extLst>
          </p:cNvPr>
          <p:cNvSpPr/>
          <p:nvPr/>
        </p:nvSpPr>
        <p:spPr>
          <a:xfrm>
            <a:off x="2777047" y="669136"/>
            <a:ext cx="1130530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000" dirty="0">
                <a:solidFill>
                  <a:schemeClr val="accent1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http {</a:t>
            </a:r>
          </a:p>
          <a:p>
            <a:r>
              <a:rPr kumimoji="1" lang="zh-TW" altLang="en-US" sz="2000" dirty="0">
                <a:solidFill>
                  <a:schemeClr val="accent1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include       /etc/nginx/mime.types;</a:t>
            </a:r>
          </a:p>
          <a:p>
            <a:r>
              <a:rPr kumimoji="1" lang="zh-TW" altLang="en-US" sz="2000" dirty="0">
                <a:solidFill>
                  <a:schemeClr val="accent1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default_type  application/octet-stream;</a:t>
            </a:r>
          </a:p>
          <a:p>
            <a:endParaRPr kumimoji="1" lang="zh-TW" altLang="en-US" sz="2000" dirty="0">
              <a:solidFill>
                <a:schemeClr val="accent1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zh-TW" altLang="en-US" sz="2000" dirty="0">
                <a:solidFill>
                  <a:schemeClr val="accent1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log_format  main  '$remote_addr - $remote_user [$time_local] "$request" '</a:t>
            </a:r>
          </a:p>
          <a:p>
            <a:r>
              <a:rPr kumimoji="1" lang="zh-TW" altLang="en-US" sz="2000" dirty="0">
                <a:solidFill>
                  <a:schemeClr val="accent1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                  '$status $body_bytes_sent "$http_referer" '</a:t>
            </a:r>
          </a:p>
          <a:p>
            <a:r>
              <a:rPr kumimoji="1" lang="zh-TW" altLang="en-US" sz="2000" dirty="0">
                <a:solidFill>
                  <a:schemeClr val="accent1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                  '"$http_user_agent" "$http_x_forwarded_for"';</a:t>
            </a:r>
          </a:p>
          <a:p>
            <a:endParaRPr kumimoji="1" lang="zh-TW" altLang="en-US" sz="2000" dirty="0">
              <a:solidFill>
                <a:schemeClr val="accent1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zh-TW" altLang="en-US" sz="2000" dirty="0">
                <a:solidFill>
                  <a:schemeClr val="accent1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access_log  /var/log/nginx/access.log  main;</a:t>
            </a:r>
          </a:p>
          <a:p>
            <a:endParaRPr kumimoji="1" lang="zh-TW" altLang="en-US" sz="2000" dirty="0">
              <a:solidFill>
                <a:schemeClr val="accent1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zh-TW" altLang="en-US" sz="2000" dirty="0">
                <a:solidFill>
                  <a:schemeClr val="accent1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sendfile        on;</a:t>
            </a:r>
          </a:p>
          <a:p>
            <a:r>
              <a:rPr kumimoji="1" lang="zh-TW" altLang="en-US" sz="2000" dirty="0">
                <a:solidFill>
                  <a:schemeClr val="accent1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#tcp_nopush     on;</a:t>
            </a:r>
          </a:p>
          <a:p>
            <a:endParaRPr kumimoji="1" lang="zh-TW" altLang="en-US" sz="2000" dirty="0">
              <a:solidFill>
                <a:schemeClr val="accent1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zh-TW" altLang="en-US" sz="2000" dirty="0">
                <a:solidFill>
                  <a:schemeClr val="accent1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keepalive_timeout  0;</a:t>
            </a:r>
          </a:p>
          <a:p>
            <a:endParaRPr kumimoji="1" lang="zh-TW" altLang="en-US" sz="2000" dirty="0">
              <a:solidFill>
                <a:schemeClr val="accent1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zh-TW" altLang="en-US" sz="2000" dirty="0">
                <a:solidFill>
                  <a:schemeClr val="accent1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#gzip  on;</a:t>
            </a:r>
          </a:p>
          <a:p>
            <a:endParaRPr kumimoji="1" lang="zh-TW" altLang="en-US" sz="2000" dirty="0">
              <a:solidFill>
                <a:schemeClr val="accent1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zh-TW" altLang="en-US" sz="2000" dirty="0">
                <a:solidFill>
                  <a:schemeClr val="accent1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include /etc/nginx/conf.d/*.conf;</a:t>
            </a:r>
          </a:p>
          <a:p>
            <a:r>
              <a:rPr kumimoji="1" lang="zh-TW" altLang="en-US" sz="2000" dirty="0">
                <a:solidFill>
                  <a:schemeClr val="accent1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}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5400B31-A2F5-F44C-874D-F33152FC080F}"/>
              </a:ext>
            </a:extLst>
          </p:cNvPr>
          <p:cNvSpPr txBox="1"/>
          <p:nvPr/>
        </p:nvSpPr>
        <p:spPr>
          <a:xfrm>
            <a:off x="8530543" y="3116489"/>
            <a:ext cx="2849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main</a:t>
            </a:r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是前方格式的代號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4926FF1-1271-4A41-8220-BB869971C189}"/>
              </a:ext>
            </a:extLst>
          </p:cNvPr>
          <p:cNvSpPr txBox="1"/>
          <p:nvPr/>
        </p:nvSpPr>
        <p:spPr>
          <a:xfrm>
            <a:off x="0" y="134021"/>
            <a:ext cx="2470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>
                <a:solidFill>
                  <a:schemeClr val="accent1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HttpCoreModule</a:t>
            </a:r>
            <a:endParaRPr kumimoji="1" lang="zh-TW" altLang="en-US" sz="2400" dirty="0">
              <a:solidFill>
                <a:schemeClr val="accent1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4094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55E73CF-F049-CD4A-B53C-85DEF287C32F}"/>
              </a:ext>
            </a:extLst>
          </p:cNvPr>
          <p:cNvSpPr txBox="1"/>
          <p:nvPr/>
        </p:nvSpPr>
        <p:spPr>
          <a:xfrm>
            <a:off x="3741874" y="2006900"/>
            <a:ext cx="2720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主配置文件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AF5B1D5-ABE6-6445-B552-3263188B6810}"/>
              </a:ext>
            </a:extLst>
          </p:cNvPr>
          <p:cNvSpPr txBox="1"/>
          <p:nvPr/>
        </p:nvSpPr>
        <p:spPr>
          <a:xfrm>
            <a:off x="325844" y="3648239"/>
            <a:ext cx="3089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6.Nginx</a:t>
            </a: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基本配置</a:t>
            </a:r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8EB5952A-3E3B-3A48-B9F6-809966B65DD9}"/>
              </a:ext>
            </a:extLst>
          </p:cNvPr>
          <p:cNvSpPr/>
          <p:nvPr/>
        </p:nvSpPr>
        <p:spPr>
          <a:xfrm>
            <a:off x="3415407" y="2468565"/>
            <a:ext cx="3373581" cy="2978727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027F5AB2-B95A-AD4B-B411-909F1315F710}"/>
              </a:ext>
            </a:extLst>
          </p:cNvPr>
          <p:cNvCxnSpPr>
            <a:cxnSpLocks/>
          </p:cNvCxnSpPr>
          <p:nvPr/>
        </p:nvCxnSpPr>
        <p:spPr>
          <a:xfrm flipV="1">
            <a:off x="3415407" y="4065618"/>
            <a:ext cx="4097483" cy="2426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群組 1">
            <a:extLst>
              <a:ext uri="{FF2B5EF4-FFF2-40B4-BE49-F238E27FC236}">
                <a16:creationId xmlns:a16="http://schemas.microsoft.com/office/drawing/2014/main" id="{462533CF-23CC-E34F-99FB-4D62538353EE}"/>
              </a:ext>
            </a:extLst>
          </p:cNvPr>
          <p:cNvGrpSpPr/>
          <p:nvPr/>
        </p:nvGrpSpPr>
        <p:grpSpPr>
          <a:xfrm>
            <a:off x="3612652" y="3585373"/>
            <a:ext cx="3282639" cy="465974"/>
            <a:chOff x="3612652" y="3585373"/>
            <a:chExt cx="3282639" cy="465974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EFD0CBF-6251-DC4D-8A36-428BCE5C37D9}"/>
                </a:ext>
              </a:extLst>
            </p:cNvPr>
            <p:cNvSpPr/>
            <p:nvPr/>
          </p:nvSpPr>
          <p:spPr>
            <a:xfrm>
              <a:off x="3640543" y="3585373"/>
              <a:ext cx="3128106" cy="40710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8AA374DD-F270-C841-A706-8196B38A316B}"/>
                </a:ext>
              </a:extLst>
            </p:cNvPr>
            <p:cNvSpPr txBox="1"/>
            <p:nvPr/>
          </p:nvSpPr>
          <p:spPr>
            <a:xfrm>
              <a:off x="3612652" y="3589682"/>
              <a:ext cx="32826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dirty="0">
                  <a:latin typeface="Yuppy SC" panose="020F0603040207020204" pitchFamily="34" charset="-122"/>
                  <a:ea typeface="Yuppy SC" panose="020F0603040207020204" pitchFamily="34" charset="-122"/>
                  <a:cs typeface="Yuppy SC" panose="020F0603040207020204" pitchFamily="34" charset="-122"/>
                </a:rPr>
                <a:t>默認虛擬主機配置文件</a:t>
              </a:r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6550FAC-5838-6A4A-B2AF-25D582489855}"/>
              </a:ext>
            </a:extLst>
          </p:cNvPr>
          <p:cNvSpPr txBox="1"/>
          <p:nvPr/>
        </p:nvSpPr>
        <p:spPr>
          <a:xfrm>
            <a:off x="3565221" y="4824936"/>
            <a:ext cx="3872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啟動一個新的虛擬主機</a:t>
            </a:r>
          </a:p>
        </p:txBody>
      </p:sp>
      <p:sp>
        <p:nvSpPr>
          <p:cNvPr id="39" name="左中括弧 38">
            <a:extLst>
              <a:ext uri="{FF2B5EF4-FFF2-40B4-BE49-F238E27FC236}">
                <a16:creationId xmlns:a16="http://schemas.microsoft.com/office/drawing/2014/main" id="{399FE50C-2CF2-AD46-A1B7-EFA7CC05E816}"/>
              </a:ext>
            </a:extLst>
          </p:cNvPr>
          <p:cNvSpPr/>
          <p:nvPr/>
        </p:nvSpPr>
        <p:spPr>
          <a:xfrm>
            <a:off x="6768649" y="1502676"/>
            <a:ext cx="922166" cy="1754985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0B7F188-242B-DC49-A40C-261E2C5B048D}"/>
              </a:ext>
            </a:extLst>
          </p:cNvPr>
          <p:cNvSpPr txBox="1"/>
          <p:nvPr/>
        </p:nvSpPr>
        <p:spPr>
          <a:xfrm>
            <a:off x="6824906" y="1092135"/>
            <a:ext cx="86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分類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CB6299AA-B833-1443-83A2-1C801832ABA0}"/>
              </a:ext>
            </a:extLst>
          </p:cNvPr>
          <p:cNvSpPr txBox="1"/>
          <p:nvPr/>
        </p:nvSpPr>
        <p:spPr>
          <a:xfrm>
            <a:off x="6923182" y="2783946"/>
            <a:ext cx="4461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8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etc</a:t>
            </a: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8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</a:t>
            </a: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8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nginx.conf</a:t>
            </a:r>
            <a:endParaRPr kumimoji="1" lang="zh-TW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2" name="左中括弧 41">
            <a:extLst>
              <a:ext uri="{FF2B5EF4-FFF2-40B4-BE49-F238E27FC236}">
                <a16:creationId xmlns:a16="http://schemas.microsoft.com/office/drawing/2014/main" id="{737F249F-6F07-C34F-9004-6F97F385401F}"/>
              </a:ext>
            </a:extLst>
          </p:cNvPr>
          <p:cNvSpPr/>
          <p:nvPr/>
        </p:nvSpPr>
        <p:spPr>
          <a:xfrm>
            <a:off x="7690816" y="874516"/>
            <a:ext cx="2571793" cy="1210858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BCD4498A-D435-2A41-AF5F-1B0383E79001}"/>
              </a:ext>
            </a:extLst>
          </p:cNvPr>
          <p:cNvCxnSpPr>
            <a:cxnSpLocks/>
          </p:cNvCxnSpPr>
          <p:nvPr/>
        </p:nvCxnSpPr>
        <p:spPr>
          <a:xfrm>
            <a:off x="7690816" y="1535827"/>
            <a:ext cx="260900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5B0B9E1-05AC-8147-A226-FA4A1F996F43}"/>
              </a:ext>
            </a:extLst>
          </p:cNvPr>
          <p:cNvSpPr txBox="1"/>
          <p:nvPr/>
        </p:nvSpPr>
        <p:spPr>
          <a:xfrm>
            <a:off x="8166219" y="439149"/>
            <a:ext cx="192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>
                <a:solidFill>
                  <a:schemeClr val="accent6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CoreModule</a:t>
            </a:r>
            <a:endParaRPr kumimoji="1" lang="zh-TW" altLang="en-US" sz="2400" dirty="0">
              <a:solidFill>
                <a:schemeClr val="accent6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6BC93E0-AF52-4449-AF32-EB799DCD1A77}"/>
              </a:ext>
            </a:extLst>
          </p:cNvPr>
          <p:cNvSpPr txBox="1"/>
          <p:nvPr/>
        </p:nvSpPr>
        <p:spPr>
          <a:xfrm>
            <a:off x="8166220" y="1009827"/>
            <a:ext cx="209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>
                <a:solidFill>
                  <a:schemeClr val="accent2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EventModule</a:t>
            </a:r>
            <a:endParaRPr kumimoji="1" lang="zh-TW" altLang="en-US" sz="2400" dirty="0">
              <a:solidFill>
                <a:schemeClr val="accent2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2C343B72-CA3A-1541-AB4D-8042C332C8DC}"/>
              </a:ext>
            </a:extLst>
          </p:cNvPr>
          <p:cNvSpPr txBox="1"/>
          <p:nvPr/>
        </p:nvSpPr>
        <p:spPr>
          <a:xfrm>
            <a:off x="8166219" y="1592431"/>
            <a:ext cx="2470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>
                <a:solidFill>
                  <a:schemeClr val="accent1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HttpCoreModule</a:t>
            </a:r>
            <a:endParaRPr kumimoji="1" lang="zh-TW" altLang="en-US" sz="2400" dirty="0">
              <a:solidFill>
                <a:schemeClr val="accent1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D7C2409-943D-7944-A605-974FD7DA8D21}"/>
              </a:ext>
            </a:extLst>
          </p:cNvPr>
          <p:cNvSpPr txBox="1"/>
          <p:nvPr/>
        </p:nvSpPr>
        <p:spPr>
          <a:xfrm>
            <a:off x="7512890" y="3701353"/>
            <a:ext cx="456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etc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conf.d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default.conf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9" name="左中括弧 48">
            <a:extLst>
              <a:ext uri="{FF2B5EF4-FFF2-40B4-BE49-F238E27FC236}">
                <a16:creationId xmlns:a16="http://schemas.microsoft.com/office/drawing/2014/main" id="{45F0DAC1-3063-3C40-838A-306E1948933E}"/>
              </a:ext>
            </a:extLst>
          </p:cNvPr>
          <p:cNvSpPr/>
          <p:nvPr/>
        </p:nvSpPr>
        <p:spPr>
          <a:xfrm>
            <a:off x="6824906" y="5007667"/>
            <a:ext cx="2571793" cy="1210858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EE2C0473-EE77-6842-BA44-D400B0E03112}"/>
              </a:ext>
            </a:extLst>
          </p:cNvPr>
          <p:cNvCxnSpPr>
            <a:cxnSpLocks/>
          </p:cNvCxnSpPr>
          <p:nvPr/>
        </p:nvCxnSpPr>
        <p:spPr>
          <a:xfrm>
            <a:off x="6824906" y="5668978"/>
            <a:ext cx="260900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2ACBDA5-F332-A648-81F5-B0DB5DAA0CEC}"/>
              </a:ext>
            </a:extLst>
          </p:cNvPr>
          <p:cNvSpPr txBox="1"/>
          <p:nvPr/>
        </p:nvSpPr>
        <p:spPr>
          <a:xfrm>
            <a:off x="6788988" y="4574002"/>
            <a:ext cx="4207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etc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conf.d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test.conf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8911CFD3-E092-E041-985E-4319CA20FE81}"/>
              </a:ext>
            </a:extLst>
          </p:cNvPr>
          <p:cNvSpPr txBox="1"/>
          <p:nvPr/>
        </p:nvSpPr>
        <p:spPr>
          <a:xfrm>
            <a:off x="6824906" y="5133520"/>
            <a:ext cx="4207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重啟服務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32A03B0-67E1-734F-82C1-ACB6FCA55A2C}"/>
              </a:ext>
            </a:extLst>
          </p:cNvPr>
          <p:cNvSpPr txBox="1"/>
          <p:nvPr/>
        </p:nvSpPr>
        <p:spPr>
          <a:xfrm>
            <a:off x="6824906" y="5712919"/>
            <a:ext cx="4207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域名解析和訪問</a:t>
            </a:r>
          </a:p>
        </p:txBody>
      </p:sp>
    </p:spTree>
    <p:extLst>
      <p:ext uri="{BB962C8B-B14F-4D97-AF65-F5344CB8AC3E}">
        <p14:creationId xmlns:p14="http://schemas.microsoft.com/office/powerpoint/2010/main" val="4163823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B3BE6B5-0573-8546-8075-AB29DA30EE05}"/>
              </a:ext>
            </a:extLst>
          </p:cNvPr>
          <p:cNvSpPr/>
          <p:nvPr/>
        </p:nvSpPr>
        <p:spPr>
          <a:xfrm>
            <a:off x="3733815" y="3044279"/>
            <a:ext cx="472437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" altLang="zh-TW" sz="4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 Architecture</a:t>
            </a:r>
            <a:endParaRPr kumimoji="1" lang="zh-TW" altLang="en-US" sz="4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7268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F9692523-14D2-E54C-85ED-05502718C1A4}"/>
              </a:ext>
            </a:extLst>
          </p:cNvPr>
          <p:cNvSpPr/>
          <p:nvPr/>
        </p:nvSpPr>
        <p:spPr>
          <a:xfrm>
            <a:off x="3659588" y="4804113"/>
            <a:ext cx="3128106" cy="407107"/>
          </a:xfrm>
          <a:prstGeom prst="rect">
            <a:avLst/>
          </a:prstGeom>
          <a:solidFill>
            <a:schemeClr val="bg2">
              <a:lumMod val="90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55E73CF-F049-CD4A-B53C-85DEF287C32F}"/>
              </a:ext>
            </a:extLst>
          </p:cNvPr>
          <p:cNvSpPr txBox="1"/>
          <p:nvPr/>
        </p:nvSpPr>
        <p:spPr>
          <a:xfrm>
            <a:off x="3505055" y="2006900"/>
            <a:ext cx="2720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主配置文件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AF5B1D5-ABE6-6445-B552-3263188B6810}"/>
              </a:ext>
            </a:extLst>
          </p:cNvPr>
          <p:cNvSpPr txBox="1"/>
          <p:nvPr/>
        </p:nvSpPr>
        <p:spPr>
          <a:xfrm>
            <a:off x="325844" y="3648239"/>
            <a:ext cx="3089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6.Nginx</a:t>
            </a: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基本配置</a:t>
            </a:r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8EB5952A-3E3B-3A48-B9F6-809966B65DD9}"/>
              </a:ext>
            </a:extLst>
          </p:cNvPr>
          <p:cNvSpPr/>
          <p:nvPr/>
        </p:nvSpPr>
        <p:spPr>
          <a:xfrm>
            <a:off x="3415407" y="2468565"/>
            <a:ext cx="3769706" cy="3078571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027F5AB2-B95A-AD4B-B411-909F1315F710}"/>
              </a:ext>
            </a:extLst>
          </p:cNvPr>
          <p:cNvCxnSpPr>
            <a:cxnSpLocks/>
          </p:cNvCxnSpPr>
          <p:nvPr/>
        </p:nvCxnSpPr>
        <p:spPr>
          <a:xfrm flipV="1">
            <a:off x="3415407" y="4065618"/>
            <a:ext cx="4097483" cy="2426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AA374DD-F270-C841-A706-8196B38A316B}"/>
              </a:ext>
            </a:extLst>
          </p:cNvPr>
          <p:cNvSpPr txBox="1"/>
          <p:nvPr/>
        </p:nvSpPr>
        <p:spPr>
          <a:xfrm>
            <a:off x="3505055" y="3615809"/>
            <a:ext cx="328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默認虛擬主機配置文件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6550FAC-5838-6A4A-B2AF-25D582489855}"/>
              </a:ext>
            </a:extLst>
          </p:cNvPr>
          <p:cNvSpPr txBox="1"/>
          <p:nvPr/>
        </p:nvSpPr>
        <p:spPr>
          <a:xfrm>
            <a:off x="3619158" y="4790328"/>
            <a:ext cx="3305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啟動一個新的虛擬主機</a:t>
            </a:r>
          </a:p>
        </p:txBody>
      </p:sp>
      <p:sp>
        <p:nvSpPr>
          <p:cNvPr id="39" name="左中括弧 38">
            <a:extLst>
              <a:ext uri="{FF2B5EF4-FFF2-40B4-BE49-F238E27FC236}">
                <a16:creationId xmlns:a16="http://schemas.microsoft.com/office/drawing/2014/main" id="{399FE50C-2CF2-AD46-A1B7-EFA7CC05E816}"/>
              </a:ext>
            </a:extLst>
          </p:cNvPr>
          <p:cNvSpPr/>
          <p:nvPr/>
        </p:nvSpPr>
        <p:spPr>
          <a:xfrm>
            <a:off x="7185113" y="1549261"/>
            <a:ext cx="922166" cy="1754985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0B7F188-242B-DC49-A40C-261E2C5B048D}"/>
              </a:ext>
            </a:extLst>
          </p:cNvPr>
          <p:cNvSpPr txBox="1"/>
          <p:nvPr/>
        </p:nvSpPr>
        <p:spPr>
          <a:xfrm>
            <a:off x="7241370" y="1138720"/>
            <a:ext cx="86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分類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CB6299AA-B833-1443-83A2-1C801832ABA0}"/>
              </a:ext>
            </a:extLst>
          </p:cNvPr>
          <p:cNvSpPr txBox="1"/>
          <p:nvPr/>
        </p:nvSpPr>
        <p:spPr>
          <a:xfrm>
            <a:off x="7339646" y="2830531"/>
            <a:ext cx="4461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8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etc</a:t>
            </a: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8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</a:t>
            </a: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8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nginx.conf</a:t>
            </a:r>
            <a:endParaRPr kumimoji="1" lang="zh-TW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2" name="左中括弧 41">
            <a:extLst>
              <a:ext uri="{FF2B5EF4-FFF2-40B4-BE49-F238E27FC236}">
                <a16:creationId xmlns:a16="http://schemas.microsoft.com/office/drawing/2014/main" id="{737F249F-6F07-C34F-9004-6F97F385401F}"/>
              </a:ext>
            </a:extLst>
          </p:cNvPr>
          <p:cNvSpPr/>
          <p:nvPr/>
        </p:nvSpPr>
        <p:spPr>
          <a:xfrm>
            <a:off x="8107280" y="921101"/>
            <a:ext cx="2571793" cy="1210858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BCD4498A-D435-2A41-AF5F-1B0383E79001}"/>
              </a:ext>
            </a:extLst>
          </p:cNvPr>
          <p:cNvCxnSpPr>
            <a:cxnSpLocks/>
          </p:cNvCxnSpPr>
          <p:nvPr/>
        </p:nvCxnSpPr>
        <p:spPr>
          <a:xfrm>
            <a:off x="8107280" y="1582412"/>
            <a:ext cx="260900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5B0B9E1-05AC-8147-A226-FA4A1F996F43}"/>
              </a:ext>
            </a:extLst>
          </p:cNvPr>
          <p:cNvSpPr txBox="1"/>
          <p:nvPr/>
        </p:nvSpPr>
        <p:spPr>
          <a:xfrm>
            <a:off x="8582683" y="485734"/>
            <a:ext cx="192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>
                <a:solidFill>
                  <a:schemeClr val="accent6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CoreModule</a:t>
            </a:r>
            <a:endParaRPr kumimoji="1" lang="zh-TW" altLang="en-US" sz="2400" dirty="0">
              <a:solidFill>
                <a:schemeClr val="accent6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6BC93E0-AF52-4449-AF32-EB799DCD1A77}"/>
              </a:ext>
            </a:extLst>
          </p:cNvPr>
          <p:cNvSpPr txBox="1"/>
          <p:nvPr/>
        </p:nvSpPr>
        <p:spPr>
          <a:xfrm>
            <a:off x="8582684" y="1056412"/>
            <a:ext cx="209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>
                <a:solidFill>
                  <a:schemeClr val="accent2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EventModule</a:t>
            </a:r>
            <a:endParaRPr kumimoji="1" lang="zh-TW" altLang="en-US" sz="2400" dirty="0">
              <a:solidFill>
                <a:schemeClr val="accent2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2C343B72-CA3A-1541-AB4D-8042C332C8DC}"/>
              </a:ext>
            </a:extLst>
          </p:cNvPr>
          <p:cNvSpPr txBox="1"/>
          <p:nvPr/>
        </p:nvSpPr>
        <p:spPr>
          <a:xfrm>
            <a:off x="8582683" y="1639016"/>
            <a:ext cx="2470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>
                <a:solidFill>
                  <a:schemeClr val="accent1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HttpCoreModule</a:t>
            </a:r>
            <a:endParaRPr kumimoji="1" lang="zh-TW" altLang="en-US" sz="2400" dirty="0">
              <a:solidFill>
                <a:schemeClr val="accent1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D7C2409-943D-7944-A605-974FD7DA8D21}"/>
              </a:ext>
            </a:extLst>
          </p:cNvPr>
          <p:cNvSpPr txBox="1"/>
          <p:nvPr/>
        </p:nvSpPr>
        <p:spPr>
          <a:xfrm>
            <a:off x="7512890" y="3701353"/>
            <a:ext cx="456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etc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conf.d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default.conf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9" name="左中括弧 48">
            <a:extLst>
              <a:ext uri="{FF2B5EF4-FFF2-40B4-BE49-F238E27FC236}">
                <a16:creationId xmlns:a16="http://schemas.microsoft.com/office/drawing/2014/main" id="{45F0DAC1-3063-3C40-838A-306E1948933E}"/>
              </a:ext>
            </a:extLst>
          </p:cNvPr>
          <p:cNvSpPr/>
          <p:nvPr/>
        </p:nvSpPr>
        <p:spPr>
          <a:xfrm>
            <a:off x="7223980" y="4885825"/>
            <a:ext cx="2571793" cy="1210858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EE2C0473-EE77-6842-BA44-D400B0E03112}"/>
              </a:ext>
            </a:extLst>
          </p:cNvPr>
          <p:cNvCxnSpPr>
            <a:cxnSpLocks/>
          </p:cNvCxnSpPr>
          <p:nvPr/>
        </p:nvCxnSpPr>
        <p:spPr>
          <a:xfrm>
            <a:off x="7223980" y="5547136"/>
            <a:ext cx="260900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2ACBDA5-F332-A648-81F5-B0DB5DAA0CEC}"/>
              </a:ext>
            </a:extLst>
          </p:cNvPr>
          <p:cNvSpPr txBox="1"/>
          <p:nvPr/>
        </p:nvSpPr>
        <p:spPr>
          <a:xfrm>
            <a:off x="7031875" y="4447603"/>
            <a:ext cx="4207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etc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conf.d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test.conf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8911CFD3-E092-E041-985E-4319CA20FE81}"/>
              </a:ext>
            </a:extLst>
          </p:cNvPr>
          <p:cNvSpPr txBox="1"/>
          <p:nvPr/>
        </p:nvSpPr>
        <p:spPr>
          <a:xfrm>
            <a:off x="7222325" y="5013710"/>
            <a:ext cx="4207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重啟服務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32A03B0-67E1-734F-82C1-ACB6FCA55A2C}"/>
              </a:ext>
            </a:extLst>
          </p:cNvPr>
          <p:cNvSpPr txBox="1"/>
          <p:nvPr/>
        </p:nvSpPr>
        <p:spPr>
          <a:xfrm>
            <a:off x="7222325" y="5593109"/>
            <a:ext cx="4207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域名解析和訪問</a:t>
            </a:r>
          </a:p>
        </p:txBody>
      </p:sp>
    </p:spTree>
    <p:extLst>
      <p:ext uri="{BB962C8B-B14F-4D97-AF65-F5344CB8AC3E}">
        <p14:creationId xmlns:p14="http://schemas.microsoft.com/office/powerpoint/2010/main" val="3232178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F8C66A7-AF13-2F41-9B30-3D768EF7F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743" y="537800"/>
            <a:ext cx="7893934" cy="431644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66E5DD8-849F-3E42-8A9C-125B6A6A3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271" y="5328212"/>
            <a:ext cx="8194878" cy="91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205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4D27222-12E7-A340-9A82-2C5E0F5CC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940"/>
          <a:stretch/>
        </p:blipFill>
        <p:spPr>
          <a:xfrm>
            <a:off x="695506" y="1553238"/>
            <a:ext cx="10800988" cy="150633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73E0024-D0FD-FA4C-BD6D-4A6E698E2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696"/>
          <a:stretch/>
        </p:blipFill>
        <p:spPr>
          <a:xfrm>
            <a:off x="695506" y="3798425"/>
            <a:ext cx="10800988" cy="128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24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E44E667-26AD-4541-AC77-A150EFD1A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318" y="1372260"/>
            <a:ext cx="10512224" cy="411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30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55E73CF-F049-CD4A-B53C-85DEF287C32F}"/>
              </a:ext>
            </a:extLst>
          </p:cNvPr>
          <p:cNvSpPr txBox="1"/>
          <p:nvPr/>
        </p:nvSpPr>
        <p:spPr>
          <a:xfrm>
            <a:off x="3741874" y="2006900"/>
            <a:ext cx="2720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主配置文件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AF5B1D5-ABE6-6445-B552-3263188B6810}"/>
              </a:ext>
            </a:extLst>
          </p:cNvPr>
          <p:cNvSpPr txBox="1"/>
          <p:nvPr/>
        </p:nvSpPr>
        <p:spPr>
          <a:xfrm>
            <a:off x="325844" y="3648239"/>
            <a:ext cx="3089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6.Nginx</a:t>
            </a: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基本配置</a:t>
            </a:r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8EB5952A-3E3B-3A48-B9F6-809966B65DD9}"/>
              </a:ext>
            </a:extLst>
          </p:cNvPr>
          <p:cNvSpPr/>
          <p:nvPr/>
        </p:nvSpPr>
        <p:spPr>
          <a:xfrm>
            <a:off x="3415407" y="2468565"/>
            <a:ext cx="3373581" cy="2978727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027F5AB2-B95A-AD4B-B411-909F1315F710}"/>
              </a:ext>
            </a:extLst>
          </p:cNvPr>
          <p:cNvCxnSpPr>
            <a:cxnSpLocks/>
          </p:cNvCxnSpPr>
          <p:nvPr/>
        </p:nvCxnSpPr>
        <p:spPr>
          <a:xfrm flipV="1">
            <a:off x="3415407" y="4065618"/>
            <a:ext cx="4097483" cy="2426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群組 1">
            <a:extLst>
              <a:ext uri="{FF2B5EF4-FFF2-40B4-BE49-F238E27FC236}">
                <a16:creationId xmlns:a16="http://schemas.microsoft.com/office/drawing/2014/main" id="{462533CF-23CC-E34F-99FB-4D62538353EE}"/>
              </a:ext>
            </a:extLst>
          </p:cNvPr>
          <p:cNvGrpSpPr/>
          <p:nvPr/>
        </p:nvGrpSpPr>
        <p:grpSpPr>
          <a:xfrm>
            <a:off x="3612652" y="3585373"/>
            <a:ext cx="3282639" cy="465974"/>
            <a:chOff x="3612652" y="3585373"/>
            <a:chExt cx="3282639" cy="465974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EFD0CBF-6251-DC4D-8A36-428BCE5C37D9}"/>
                </a:ext>
              </a:extLst>
            </p:cNvPr>
            <p:cNvSpPr/>
            <p:nvPr/>
          </p:nvSpPr>
          <p:spPr>
            <a:xfrm>
              <a:off x="3640543" y="3585373"/>
              <a:ext cx="3128106" cy="40710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8AA374DD-F270-C841-A706-8196B38A316B}"/>
                </a:ext>
              </a:extLst>
            </p:cNvPr>
            <p:cNvSpPr txBox="1"/>
            <p:nvPr/>
          </p:nvSpPr>
          <p:spPr>
            <a:xfrm>
              <a:off x="3612652" y="3589682"/>
              <a:ext cx="32826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dirty="0">
                  <a:latin typeface="Yuppy SC" panose="020F0603040207020204" pitchFamily="34" charset="-122"/>
                  <a:ea typeface="Yuppy SC" panose="020F0603040207020204" pitchFamily="34" charset="-122"/>
                  <a:cs typeface="Yuppy SC" panose="020F0603040207020204" pitchFamily="34" charset="-122"/>
                </a:rPr>
                <a:t>默認虛擬主機配置文件</a:t>
              </a:r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6550FAC-5838-6A4A-B2AF-25D582489855}"/>
              </a:ext>
            </a:extLst>
          </p:cNvPr>
          <p:cNvSpPr txBox="1"/>
          <p:nvPr/>
        </p:nvSpPr>
        <p:spPr>
          <a:xfrm>
            <a:off x="3565221" y="4824936"/>
            <a:ext cx="3872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啟動一個新的虛擬主機</a:t>
            </a:r>
          </a:p>
        </p:txBody>
      </p:sp>
      <p:sp>
        <p:nvSpPr>
          <p:cNvPr id="39" name="左中括弧 38">
            <a:extLst>
              <a:ext uri="{FF2B5EF4-FFF2-40B4-BE49-F238E27FC236}">
                <a16:creationId xmlns:a16="http://schemas.microsoft.com/office/drawing/2014/main" id="{399FE50C-2CF2-AD46-A1B7-EFA7CC05E816}"/>
              </a:ext>
            </a:extLst>
          </p:cNvPr>
          <p:cNvSpPr/>
          <p:nvPr/>
        </p:nvSpPr>
        <p:spPr>
          <a:xfrm>
            <a:off x="6768649" y="1502676"/>
            <a:ext cx="922166" cy="1754985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0B7F188-242B-DC49-A40C-261E2C5B048D}"/>
              </a:ext>
            </a:extLst>
          </p:cNvPr>
          <p:cNvSpPr txBox="1"/>
          <p:nvPr/>
        </p:nvSpPr>
        <p:spPr>
          <a:xfrm>
            <a:off x="6824906" y="1092135"/>
            <a:ext cx="86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分類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CB6299AA-B833-1443-83A2-1C801832ABA0}"/>
              </a:ext>
            </a:extLst>
          </p:cNvPr>
          <p:cNvSpPr txBox="1"/>
          <p:nvPr/>
        </p:nvSpPr>
        <p:spPr>
          <a:xfrm>
            <a:off x="6923182" y="2783946"/>
            <a:ext cx="4461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8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etc</a:t>
            </a: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8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</a:t>
            </a: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8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nginx.conf</a:t>
            </a:r>
            <a:endParaRPr kumimoji="1" lang="zh-TW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2" name="左中括弧 41">
            <a:extLst>
              <a:ext uri="{FF2B5EF4-FFF2-40B4-BE49-F238E27FC236}">
                <a16:creationId xmlns:a16="http://schemas.microsoft.com/office/drawing/2014/main" id="{737F249F-6F07-C34F-9004-6F97F385401F}"/>
              </a:ext>
            </a:extLst>
          </p:cNvPr>
          <p:cNvSpPr/>
          <p:nvPr/>
        </p:nvSpPr>
        <p:spPr>
          <a:xfrm>
            <a:off x="7690816" y="874516"/>
            <a:ext cx="2571793" cy="1210858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BCD4498A-D435-2A41-AF5F-1B0383E79001}"/>
              </a:ext>
            </a:extLst>
          </p:cNvPr>
          <p:cNvCxnSpPr>
            <a:cxnSpLocks/>
          </p:cNvCxnSpPr>
          <p:nvPr/>
        </p:nvCxnSpPr>
        <p:spPr>
          <a:xfrm>
            <a:off x="7690816" y="1535827"/>
            <a:ext cx="260900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5B0B9E1-05AC-8147-A226-FA4A1F996F43}"/>
              </a:ext>
            </a:extLst>
          </p:cNvPr>
          <p:cNvSpPr txBox="1"/>
          <p:nvPr/>
        </p:nvSpPr>
        <p:spPr>
          <a:xfrm>
            <a:off x="8166219" y="439149"/>
            <a:ext cx="192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>
                <a:solidFill>
                  <a:schemeClr val="accent6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CoreModule</a:t>
            </a:r>
            <a:endParaRPr kumimoji="1" lang="zh-TW" altLang="en-US" sz="2400" dirty="0">
              <a:solidFill>
                <a:schemeClr val="accent6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6BC93E0-AF52-4449-AF32-EB799DCD1A77}"/>
              </a:ext>
            </a:extLst>
          </p:cNvPr>
          <p:cNvSpPr txBox="1"/>
          <p:nvPr/>
        </p:nvSpPr>
        <p:spPr>
          <a:xfrm>
            <a:off x="8166220" y="1009827"/>
            <a:ext cx="209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>
                <a:solidFill>
                  <a:schemeClr val="accent2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EventModule</a:t>
            </a:r>
            <a:endParaRPr kumimoji="1" lang="zh-TW" altLang="en-US" sz="2400" dirty="0">
              <a:solidFill>
                <a:schemeClr val="accent2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2C343B72-CA3A-1541-AB4D-8042C332C8DC}"/>
              </a:ext>
            </a:extLst>
          </p:cNvPr>
          <p:cNvSpPr txBox="1"/>
          <p:nvPr/>
        </p:nvSpPr>
        <p:spPr>
          <a:xfrm>
            <a:off x="8166219" y="1592431"/>
            <a:ext cx="2470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>
                <a:solidFill>
                  <a:schemeClr val="accent1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HttpCoreModule</a:t>
            </a:r>
            <a:endParaRPr kumimoji="1" lang="zh-TW" altLang="en-US" sz="2400" dirty="0">
              <a:solidFill>
                <a:schemeClr val="accent1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D7C2409-943D-7944-A605-974FD7DA8D21}"/>
              </a:ext>
            </a:extLst>
          </p:cNvPr>
          <p:cNvSpPr txBox="1"/>
          <p:nvPr/>
        </p:nvSpPr>
        <p:spPr>
          <a:xfrm>
            <a:off x="7512890" y="3701353"/>
            <a:ext cx="456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etc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conf.d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default.conf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9" name="左中括弧 48">
            <a:extLst>
              <a:ext uri="{FF2B5EF4-FFF2-40B4-BE49-F238E27FC236}">
                <a16:creationId xmlns:a16="http://schemas.microsoft.com/office/drawing/2014/main" id="{45F0DAC1-3063-3C40-838A-306E1948933E}"/>
              </a:ext>
            </a:extLst>
          </p:cNvPr>
          <p:cNvSpPr/>
          <p:nvPr/>
        </p:nvSpPr>
        <p:spPr>
          <a:xfrm>
            <a:off x="6824906" y="5007667"/>
            <a:ext cx="2571793" cy="1210858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EE2C0473-EE77-6842-BA44-D400B0E03112}"/>
              </a:ext>
            </a:extLst>
          </p:cNvPr>
          <p:cNvCxnSpPr>
            <a:cxnSpLocks/>
          </p:cNvCxnSpPr>
          <p:nvPr/>
        </p:nvCxnSpPr>
        <p:spPr>
          <a:xfrm>
            <a:off x="6824906" y="5668978"/>
            <a:ext cx="260900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2ACBDA5-F332-A648-81F5-B0DB5DAA0CEC}"/>
              </a:ext>
            </a:extLst>
          </p:cNvPr>
          <p:cNvSpPr txBox="1"/>
          <p:nvPr/>
        </p:nvSpPr>
        <p:spPr>
          <a:xfrm>
            <a:off x="6788988" y="4574002"/>
            <a:ext cx="4207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etc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conf.d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test.conf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8911CFD3-E092-E041-985E-4319CA20FE81}"/>
              </a:ext>
            </a:extLst>
          </p:cNvPr>
          <p:cNvSpPr txBox="1"/>
          <p:nvPr/>
        </p:nvSpPr>
        <p:spPr>
          <a:xfrm>
            <a:off x="6824906" y="5133520"/>
            <a:ext cx="4207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重啟服務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32A03B0-67E1-734F-82C1-ACB6FCA55A2C}"/>
              </a:ext>
            </a:extLst>
          </p:cNvPr>
          <p:cNvSpPr txBox="1"/>
          <p:nvPr/>
        </p:nvSpPr>
        <p:spPr>
          <a:xfrm>
            <a:off x="6824906" y="5712919"/>
            <a:ext cx="4207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域名解析和訪問</a:t>
            </a:r>
          </a:p>
        </p:txBody>
      </p:sp>
    </p:spTree>
    <p:extLst>
      <p:ext uri="{BB962C8B-B14F-4D97-AF65-F5344CB8AC3E}">
        <p14:creationId xmlns:p14="http://schemas.microsoft.com/office/powerpoint/2010/main" val="2276647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F38017F-EF60-D541-87A4-C1B36487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79" y="339484"/>
            <a:ext cx="11008796" cy="617903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2F74E62-A668-4546-B869-8EF2896D7374}"/>
              </a:ext>
            </a:extLst>
          </p:cNvPr>
          <p:cNvSpPr txBox="1"/>
          <p:nvPr/>
        </p:nvSpPr>
        <p:spPr>
          <a:xfrm>
            <a:off x="3114303" y="339484"/>
            <a:ext cx="253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chemeClr val="accent2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代表虛擬主機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7BB8EB0-5525-E847-B867-E431938D9F08}"/>
              </a:ext>
            </a:extLst>
          </p:cNvPr>
          <p:cNvSpPr txBox="1"/>
          <p:nvPr/>
        </p:nvSpPr>
        <p:spPr>
          <a:xfrm>
            <a:off x="5648446" y="908572"/>
            <a:ext cx="253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chemeClr val="accent2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監聽的</a:t>
            </a:r>
            <a:r>
              <a:rPr kumimoji="1" lang="en-US" altLang="zh-TW" sz="2400" dirty="0">
                <a:solidFill>
                  <a:schemeClr val="accent2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port</a:t>
            </a:r>
            <a:endParaRPr kumimoji="1" lang="zh-TW" altLang="en-US" sz="2400" dirty="0">
              <a:solidFill>
                <a:schemeClr val="accent2">
                  <a:lumMod val="7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2736C53-8944-794C-918C-2615E51B9A49}"/>
              </a:ext>
            </a:extLst>
          </p:cNvPr>
          <p:cNvSpPr txBox="1"/>
          <p:nvPr/>
        </p:nvSpPr>
        <p:spPr>
          <a:xfrm>
            <a:off x="6356430" y="1939325"/>
            <a:ext cx="253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chemeClr val="accent2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網站域名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8C16C1-71D9-494F-9D70-3929D4937418}"/>
              </a:ext>
            </a:extLst>
          </p:cNvPr>
          <p:cNvSpPr txBox="1"/>
          <p:nvPr/>
        </p:nvSpPr>
        <p:spPr>
          <a:xfrm>
            <a:off x="4828928" y="2913623"/>
            <a:ext cx="253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chemeClr val="accent2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字符集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2062290-E031-824E-B49C-58BE5B45D0BB}"/>
              </a:ext>
            </a:extLst>
          </p:cNvPr>
          <p:cNvSpPr txBox="1"/>
          <p:nvPr/>
        </p:nvSpPr>
        <p:spPr>
          <a:xfrm>
            <a:off x="8969632" y="3835795"/>
            <a:ext cx="25341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chemeClr val="accent2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這裡會註解掉是因為他在總網站，如果想要在自己的</a:t>
            </a:r>
            <a:r>
              <a:rPr kumimoji="1" lang="en-US" altLang="zh-TW" sz="2400" dirty="0">
                <a:solidFill>
                  <a:schemeClr val="accent2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server</a:t>
            </a:r>
            <a:r>
              <a:rPr kumimoji="1" lang="zh-TW" altLang="en-US" sz="2400" dirty="0">
                <a:solidFill>
                  <a:schemeClr val="accent2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底下那就把註解拿掉</a:t>
            </a:r>
          </a:p>
        </p:txBody>
      </p:sp>
    </p:spTree>
    <p:extLst>
      <p:ext uri="{BB962C8B-B14F-4D97-AF65-F5344CB8AC3E}">
        <p14:creationId xmlns:p14="http://schemas.microsoft.com/office/powerpoint/2010/main" val="1239044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4C96C68-818F-2A4F-8CBE-7ACD4E8D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689" y="0"/>
            <a:ext cx="9074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359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4FC6B9A-CE54-934F-9FCC-2DA49DF51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90" y="0"/>
            <a:ext cx="11303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047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3A7E2D0B-08DE-B645-949F-6E4D9FDD06FD}"/>
              </a:ext>
            </a:extLst>
          </p:cNvPr>
          <p:cNvSpPr/>
          <p:nvPr/>
        </p:nvSpPr>
        <p:spPr>
          <a:xfrm>
            <a:off x="3592914" y="3960629"/>
            <a:ext cx="2313931" cy="407107"/>
          </a:xfrm>
          <a:prstGeom prst="rect">
            <a:avLst/>
          </a:prstGeom>
          <a:solidFill>
            <a:schemeClr val="bg2">
              <a:lumMod val="90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6D8EDAA-D5E1-7349-8DFB-C9F1EE3E5D96}"/>
              </a:ext>
            </a:extLst>
          </p:cNvPr>
          <p:cNvSpPr txBox="1"/>
          <p:nvPr/>
        </p:nvSpPr>
        <p:spPr>
          <a:xfrm>
            <a:off x="622887" y="3208262"/>
            <a:ext cx="2970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7.Nginx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日誌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Log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14" name="左中括弧 13">
            <a:extLst>
              <a:ext uri="{FF2B5EF4-FFF2-40B4-BE49-F238E27FC236}">
                <a16:creationId xmlns:a16="http://schemas.microsoft.com/office/drawing/2014/main" id="{567AEF64-18CD-8547-8822-FDCC2D5C6FF0}"/>
              </a:ext>
            </a:extLst>
          </p:cNvPr>
          <p:cNvSpPr/>
          <p:nvPr/>
        </p:nvSpPr>
        <p:spPr>
          <a:xfrm>
            <a:off x="3533654" y="1203808"/>
            <a:ext cx="2571793" cy="4989888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D3E71191-046C-AB45-9A93-E07458236C22}"/>
              </a:ext>
            </a:extLst>
          </p:cNvPr>
          <p:cNvCxnSpPr>
            <a:cxnSpLocks/>
          </p:cNvCxnSpPr>
          <p:nvPr/>
        </p:nvCxnSpPr>
        <p:spPr>
          <a:xfrm>
            <a:off x="3533653" y="4440752"/>
            <a:ext cx="260900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1C5ECC-8454-5A48-A7AE-FDCC6AA67E98}"/>
              </a:ext>
            </a:extLst>
          </p:cNvPr>
          <p:cNvSpPr txBox="1"/>
          <p:nvPr/>
        </p:nvSpPr>
        <p:spPr>
          <a:xfrm>
            <a:off x="3486683" y="805252"/>
            <a:ext cx="1758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日誌模組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DFF89C2-01EF-D349-B655-F9D3E5F934BB}"/>
              </a:ext>
            </a:extLst>
          </p:cNvPr>
          <p:cNvSpPr txBox="1"/>
          <p:nvPr/>
        </p:nvSpPr>
        <p:spPr>
          <a:xfrm>
            <a:off x="3592914" y="3942104"/>
            <a:ext cx="24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日誌格式和命令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F13C1C0-EAB2-9648-AEEB-90FCA3901C1B}"/>
              </a:ext>
            </a:extLst>
          </p:cNvPr>
          <p:cNvSpPr txBox="1"/>
          <p:nvPr/>
        </p:nvSpPr>
        <p:spPr>
          <a:xfrm>
            <a:off x="3504163" y="5637288"/>
            <a:ext cx="2991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訪問日誌和錯誤日誌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0D51F49-A4F4-DF4B-8387-7C72E640E5E6}"/>
              </a:ext>
            </a:extLst>
          </p:cNvPr>
          <p:cNvSpPr txBox="1"/>
          <p:nvPr/>
        </p:nvSpPr>
        <p:spPr>
          <a:xfrm>
            <a:off x="6194379" y="899517"/>
            <a:ext cx="3391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ngx_http_log_module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19A829D3-40C4-424F-8F3B-0DA2857B4787}"/>
              </a:ext>
            </a:extLst>
          </p:cNvPr>
          <p:cNvSpPr txBox="1"/>
          <p:nvPr/>
        </p:nvSpPr>
        <p:spPr>
          <a:xfrm>
            <a:off x="6134311" y="3896396"/>
            <a:ext cx="24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log_format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D6F0955A-0D22-A740-83B2-7A2752787826}"/>
              </a:ext>
            </a:extLst>
          </p:cNvPr>
          <p:cNvSpPr txBox="1"/>
          <p:nvPr/>
        </p:nvSpPr>
        <p:spPr>
          <a:xfrm>
            <a:off x="7817793" y="3942105"/>
            <a:ext cx="2571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定義設置的位置</a:t>
            </a:r>
          </a:p>
        </p:txBody>
      </p:sp>
      <p:sp>
        <p:nvSpPr>
          <p:cNvPr id="50" name="左中括弧 49">
            <a:extLst>
              <a:ext uri="{FF2B5EF4-FFF2-40B4-BE49-F238E27FC236}">
                <a16:creationId xmlns:a16="http://schemas.microsoft.com/office/drawing/2014/main" id="{56F9E3E1-A4F7-F64F-AAFF-6B6449EF4D80}"/>
              </a:ext>
            </a:extLst>
          </p:cNvPr>
          <p:cNvSpPr/>
          <p:nvPr/>
        </p:nvSpPr>
        <p:spPr>
          <a:xfrm>
            <a:off x="6523113" y="5562866"/>
            <a:ext cx="1626040" cy="506955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BA831C3-F90B-B74A-88DB-D8E15C571571}"/>
              </a:ext>
            </a:extLst>
          </p:cNvPr>
          <p:cNvSpPr txBox="1"/>
          <p:nvPr/>
        </p:nvSpPr>
        <p:spPr>
          <a:xfrm>
            <a:off x="6609093" y="5143540"/>
            <a:ext cx="24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access_log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015F2032-B6B5-284A-BE4C-B6F4631B8613}"/>
              </a:ext>
            </a:extLst>
          </p:cNvPr>
          <p:cNvSpPr txBox="1"/>
          <p:nvPr/>
        </p:nvSpPr>
        <p:spPr>
          <a:xfrm>
            <a:off x="6620266" y="5578778"/>
            <a:ext cx="24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error_log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1EEECEE2-2585-7346-9356-AB7BAD029B90}"/>
              </a:ext>
            </a:extLst>
          </p:cNvPr>
          <p:cNvSpPr txBox="1"/>
          <p:nvPr/>
        </p:nvSpPr>
        <p:spPr>
          <a:xfrm>
            <a:off x="8120992" y="5868120"/>
            <a:ext cx="2571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customized 404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09400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645BDC0C-F8EA-F345-A72D-28B597FAF0F0}"/>
              </a:ext>
            </a:extLst>
          </p:cNvPr>
          <p:cNvSpPr txBox="1"/>
          <p:nvPr/>
        </p:nvSpPr>
        <p:spPr>
          <a:xfrm>
            <a:off x="131529" y="1401425"/>
            <a:ext cx="2571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定義設置的位置</a:t>
            </a:r>
          </a:p>
        </p:txBody>
      </p:sp>
      <p:sp>
        <p:nvSpPr>
          <p:cNvPr id="5" name="左中括弧 4">
            <a:extLst>
              <a:ext uri="{FF2B5EF4-FFF2-40B4-BE49-F238E27FC236}">
                <a16:creationId xmlns:a16="http://schemas.microsoft.com/office/drawing/2014/main" id="{8E44A82E-92A0-BE4E-B632-C04B9B0ACC81}"/>
              </a:ext>
            </a:extLst>
          </p:cNvPr>
          <p:cNvSpPr/>
          <p:nvPr/>
        </p:nvSpPr>
        <p:spPr>
          <a:xfrm>
            <a:off x="2392385" y="698970"/>
            <a:ext cx="2609005" cy="3187230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402EEE6-5760-AB44-8E71-F6ADEB82FF60}"/>
              </a:ext>
            </a:extLst>
          </p:cNvPr>
          <p:cNvSpPr txBox="1"/>
          <p:nvPr/>
        </p:nvSpPr>
        <p:spPr>
          <a:xfrm>
            <a:off x="2392385" y="248535"/>
            <a:ext cx="3002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0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etc</a:t>
            </a:r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0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</a:t>
            </a:r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0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nginx.conf</a:t>
            </a:r>
            <a:endParaRPr kumimoji="1" lang="zh-TW" altLang="en-US" sz="20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8DFFF4D-6CAE-C742-8459-D96E8188E6A3}"/>
              </a:ext>
            </a:extLst>
          </p:cNvPr>
          <p:cNvSpPr/>
          <p:nvPr/>
        </p:nvSpPr>
        <p:spPr>
          <a:xfrm>
            <a:off x="2392385" y="945169"/>
            <a:ext cx="75590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dirty="0">
                <a:solidFill>
                  <a:schemeClr val="accent1">
                    <a:lumMod val="7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</a:t>
            </a:r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log_format  main  '$remote_addr - $remote_user [$time_local] "$request" '</a:t>
            </a:r>
          </a:p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                  '$status $body_bytes_sent "$http_referer" '</a:t>
            </a:r>
          </a:p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                  '"$http_user_agent" "$http_x_forwarded_for"';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321E1D1-EFB4-2C48-BC4C-6DE41B57BCA4}"/>
              </a:ext>
            </a:extLst>
          </p:cNvPr>
          <p:cNvCxnSpPr>
            <a:cxnSpLocks/>
          </p:cNvCxnSpPr>
          <p:nvPr/>
        </p:nvCxnSpPr>
        <p:spPr>
          <a:xfrm flipV="1">
            <a:off x="2392385" y="2268608"/>
            <a:ext cx="7775927" cy="7569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左中括弧 9">
            <a:extLst>
              <a:ext uri="{FF2B5EF4-FFF2-40B4-BE49-F238E27FC236}">
                <a16:creationId xmlns:a16="http://schemas.microsoft.com/office/drawing/2014/main" id="{3F2896A9-6AB9-4643-B029-9B50695D6649}"/>
              </a:ext>
            </a:extLst>
          </p:cNvPr>
          <p:cNvSpPr/>
          <p:nvPr/>
        </p:nvSpPr>
        <p:spPr>
          <a:xfrm>
            <a:off x="5054804" y="2949874"/>
            <a:ext cx="2259830" cy="3759536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0C98773-84A6-564D-9092-74D1CC17EF7D}"/>
              </a:ext>
            </a:extLst>
          </p:cNvPr>
          <p:cNvSpPr/>
          <p:nvPr/>
        </p:nvSpPr>
        <p:spPr>
          <a:xfrm>
            <a:off x="5068300" y="2605926"/>
            <a:ext cx="160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$remote_addr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1579BF0-35EA-5D45-8953-8FC022F49427}"/>
              </a:ext>
            </a:extLst>
          </p:cNvPr>
          <p:cNvSpPr txBox="1"/>
          <p:nvPr/>
        </p:nvSpPr>
        <p:spPr>
          <a:xfrm>
            <a:off x="7454656" y="2526495"/>
            <a:ext cx="3002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記錄客戶端</a:t>
            </a:r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IP</a:t>
            </a:r>
            <a:endParaRPr kumimoji="1" lang="zh-TW" altLang="en-US" sz="20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E97DBA6-CB60-6442-B14D-6344301564D2}"/>
              </a:ext>
            </a:extLst>
          </p:cNvPr>
          <p:cNvSpPr/>
          <p:nvPr/>
        </p:nvSpPr>
        <p:spPr>
          <a:xfrm>
            <a:off x="5082652" y="6216896"/>
            <a:ext cx="2581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$http_x_forwarded_for 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05EE3B4-3629-C14D-B7E5-E25DE932D033}"/>
              </a:ext>
            </a:extLst>
          </p:cNvPr>
          <p:cNvSpPr txBox="1"/>
          <p:nvPr/>
        </p:nvSpPr>
        <p:spPr>
          <a:xfrm>
            <a:off x="7491633" y="5783549"/>
            <a:ext cx="3704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記錄客戶端瀏覽器</a:t>
            </a:r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info</a:t>
            </a:r>
            <a:endParaRPr kumimoji="1" lang="zh-TW" altLang="en-US" sz="20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0E4E0A9-3F38-A345-B13C-60E023DEACB8}"/>
              </a:ext>
            </a:extLst>
          </p:cNvPr>
          <p:cNvSpPr/>
          <p:nvPr/>
        </p:nvSpPr>
        <p:spPr>
          <a:xfrm>
            <a:off x="5095354" y="3056056"/>
            <a:ext cx="1593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$remote_user</a:t>
            </a:r>
            <a:endParaRPr lang="zh-TW" altLang="en-US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E17BA2D8-94AB-4246-BFD7-02973130E2C1}"/>
              </a:ext>
            </a:extLst>
          </p:cNvPr>
          <p:cNvCxnSpPr>
            <a:cxnSpLocks/>
          </p:cNvCxnSpPr>
          <p:nvPr/>
        </p:nvCxnSpPr>
        <p:spPr>
          <a:xfrm>
            <a:off x="5052376" y="3474166"/>
            <a:ext cx="1736462" cy="57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46D8244-5BC9-FA4F-912D-593782F18F61}"/>
              </a:ext>
            </a:extLst>
          </p:cNvPr>
          <p:cNvSpPr txBox="1"/>
          <p:nvPr/>
        </p:nvSpPr>
        <p:spPr>
          <a:xfrm>
            <a:off x="7454656" y="3038187"/>
            <a:ext cx="3002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記錄客戶端用戶名稱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D797C72-504B-0E47-8D81-9F10B64FCB5D}"/>
              </a:ext>
            </a:extLst>
          </p:cNvPr>
          <p:cNvSpPr/>
          <p:nvPr/>
        </p:nvSpPr>
        <p:spPr>
          <a:xfrm>
            <a:off x="5125936" y="3443312"/>
            <a:ext cx="1342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$time_local</a:t>
            </a:r>
            <a:endParaRPr lang="zh-TW" altLang="en-US" dirty="0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F6CD858-84ED-8D4B-857C-B6B1BFF59445}"/>
              </a:ext>
            </a:extLst>
          </p:cNvPr>
          <p:cNvCxnSpPr>
            <a:cxnSpLocks/>
          </p:cNvCxnSpPr>
          <p:nvPr/>
        </p:nvCxnSpPr>
        <p:spPr>
          <a:xfrm>
            <a:off x="5062754" y="3796716"/>
            <a:ext cx="1736462" cy="57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96BBC3A5-4E8E-214A-89F5-34EA9C9522DA}"/>
              </a:ext>
            </a:extLst>
          </p:cNvPr>
          <p:cNvSpPr/>
          <p:nvPr/>
        </p:nvSpPr>
        <p:spPr>
          <a:xfrm>
            <a:off x="5141565" y="3794970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$request</a:t>
            </a:r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0D8BA17-9A29-3A4D-A0F3-662E57E69AB3}"/>
              </a:ext>
            </a:extLst>
          </p:cNvPr>
          <p:cNvSpPr/>
          <p:nvPr/>
        </p:nvSpPr>
        <p:spPr>
          <a:xfrm>
            <a:off x="5141565" y="4112872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$status </a:t>
            </a:r>
            <a:endParaRPr lang="zh-TW" altLang="en-US" dirty="0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0D454B25-0EEA-2D49-87E6-F4D9C5A9AF88}"/>
              </a:ext>
            </a:extLst>
          </p:cNvPr>
          <p:cNvCxnSpPr>
            <a:cxnSpLocks/>
          </p:cNvCxnSpPr>
          <p:nvPr/>
        </p:nvCxnSpPr>
        <p:spPr>
          <a:xfrm>
            <a:off x="5054078" y="4145873"/>
            <a:ext cx="1736462" cy="57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7CAE13E4-1FFF-A04E-96CF-4CE11BB93D0E}"/>
              </a:ext>
            </a:extLst>
          </p:cNvPr>
          <p:cNvCxnSpPr>
            <a:cxnSpLocks/>
          </p:cNvCxnSpPr>
          <p:nvPr/>
        </p:nvCxnSpPr>
        <p:spPr>
          <a:xfrm>
            <a:off x="5093619" y="4459110"/>
            <a:ext cx="1736462" cy="57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8A95A915-7938-6149-9EE8-83A3A933290A}"/>
              </a:ext>
            </a:extLst>
          </p:cNvPr>
          <p:cNvSpPr/>
          <p:nvPr/>
        </p:nvSpPr>
        <p:spPr>
          <a:xfrm>
            <a:off x="5125936" y="4480836"/>
            <a:ext cx="2109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$body_bytes_sent </a:t>
            </a:r>
            <a:endParaRPr lang="zh-TW" altLang="en-US" dirty="0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5528A788-5587-7A44-93B7-5A95BEFB9ADB}"/>
              </a:ext>
            </a:extLst>
          </p:cNvPr>
          <p:cNvCxnSpPr>
            <a:cxnSpLocks/>
          </p:cNvCxnSpPr>
          <p:nvPr/>
        </p:nvCxnSpPr>
        <p:spPr>
          <a:xfrm>
            <a:off x="5070176" y="5268950"/>
            <a:ext cx="1906659" cy="314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EE7E26E7-CBFF-A446-9B28-D27CFB5A0C00}"/>
              </a:ext>
            </a:extLst>
          </p:cNvPr>
          <p:cNvSpPr/>
          <p:nvPr/>
        </p:nvSpPr>
        <p:spPr>
          <a:xfrm>
            <a:off x="5093619" y="530515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$http_referer</a:t>
            </a:r>
            <a:endParaRPr lang="zh-TW" altLang="en-US" dirty="0"/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10274F15-9104-8C48-8738-419B619C8316}"/>
              </a:ext>
            </a:extLst>
          </p:cNvPr>
          <p:cNvCxnSpPr>
            <a:cxnSpLocks/>
          </p:cNvCxnSpPr>
          <p:nvPr/>
        </p:nvCxnSpPr>
        <p:spPr>
          <a:xfrm>
            <a:off x="5052376" y="5729616"/>
            <a:ext cx="1906659" cy="314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62ECB168-145B-954B-A872-AB180AC1948A}"/>
              </a:ext>
            </a:extLst>
          </p:cNvPr>
          <p:cNvSpPr/>
          <p:nvPr/>
        </p:nvSpPr>
        <p:spPr>
          <a:xfrm>
            <a:off x="5082635" y="5792952"/>
            <a:ext cx="1952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$http_user_agent</a:t>
            </a:r>
            <a:endParaRPr lang="zh-TW" altLang="en-US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A95BAD96-D76C-094C-84FA-F4A785C73A51}"/>
              </a:ext>
            </a:extLst>
          </p:cNvPr>
          <p:cNvCxnSpPr>
            <a:cxnSpLocks/>
          </p:cNvCxnSpPr>
          <p:nvPr/>
        </p:nvCxnSpPr>
        <p:spPr>
          <a:xfrm>
            <a:off x="5079913" y="6185408"/>
            <a:ext cx="1906659" cy="314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B00D416-E42E-E040-A1C3-6B7979734D20}"/>
              </a:ext>
            </a:extLst>
          </p:cNvPr>
          <p:cNvSpPr txBox="1"/>
          <p:nvPr/>
        </p:nvSpPr>
        <p:spPr>
          <a:xfrm>
            <a:off x="7473145" y="3420043"/>
            <a:ext cx="2156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請求之當地時間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F61B1C3-F979-184E-BDB3-B2AD9066D97A}"/>
              </a:ext>
            </a:extLst>
          </p:cNvPr>
          <p:cNvSpPr txBox="1"/>
          <p:nvPr/>
        </p:nvSpPr>
        <p:spPr>
          <a:xfrm>
            <a:off x="7491633" y="3789375"/>
            <a:ext cx="3704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記錄請求的</a:t>
            </a:r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URL</a:t>
            </a:r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和</a:t>
            </a:r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HTTP</a:t>
            </a:r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協議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27502B9-7421-934E-8F90-C6AC7D39E6BC}"/>
              </a:ext>
            </a:extLst>
          </p:cNvPr>
          <p:cNvSpPr txBox="1"/>
          <p:nvPr/>
        </p:nvSpPr>
        <p:spPr>
          <a:xfrm>
            <a:off x="7496225" y="4108665"/>
            <a:ext cx="12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請求狀態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7E497DE-5E36-DB4E-8D59-F67F090D390D}"/>
              </a:ext>
            </a:extLst>
          </p:cNvPr>
          <p:cNvSpPr txBox="1"/>
          <p:nvPr/>
        </p:nvSpPr>
        <p:spPr>
          <a:xfrm>
            <a:off x="7491633" y="4477997"/>
            <a:ext cx="4739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發送給客戶端的字節數，不包括</a:t>
            </a:r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response header</a:t>
            </a:r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大小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42D6F1B-FFE8-CF46-BD66-4ACC66CE3EA4}"/>
              </a:ext>
            </a:extLst>
          </p:cNvPr>
          <p:cNvSpPr txBox="1"/>
          <p:nvPr/>
        </p:nvSpPr>
        <p:spPr>
          <a:xfrm>
            <a:off x="7314634" y="5284661"/>
            <a:ext cx="4930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記錄從哪個頁面連接訪問過來的（超連接）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C479B76-FE3E-2045-A52F-2989CFA56A6B}"/>
              </a:ext>
            </a:extLst>
          </p:cNvPr>
          <p:cNvSpPr txBox="1"/>
          <p:nvPr/>
        </p:nvSpPr>
        <p:spPr>
          <a:xfrm>
            <a:off x="7504913" y="6259352"/>
            <a:ext cx="3704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代理</a:t>
            </a:r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IP</a:t>
            </a:r>
            <a:endParaRPr kumimoji="1" lang="zh-TW" altLang="en-US" sz="20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5357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角矩形 9">
            <a:extLst>
              <a:ext uri="{FF2B5EF4-FFF2-40B4-BE49-F238E27FC236}">
                <a16:creationId xmlns:a16="http://schemas.microsoft.com/office/drawing/2014/main" id="{75A712E9-E761-BE46-89B4-95157F94CCA1}"/>
              </a:ext>
            </a:extLst>
          </p:cNvPr>
          <p:cNvSpPr/>
          <p:nvPr/>
        </p:nvSpPr>
        <p:spPr>
          <a:xfrm>
            <a:off x="6451589" y="1484697"/>
            <a:ext cx="3676304" cy="70866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337FBB77-76CB-2641-8D0C-07CDBA4E2216}"/>
              </a:ext>
            </a:extLst>
          </p:cNvPr>
          <p:cNvSpPr/>
          <p:nvPr/>
        </p:nvSpPr>
        <p:spPr>
          <a:xfrm>
            <a:off x="1618904" y="1488908"/>
            <a:ext cx="3676304" cy="70866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849065-979C-6647-A78B-7C58A48B231A}"/>
              </a:ext>
            </a:extLst>
          </p:cNvPr>
          <p:cNvSpPr txBox="1"/>
          <p:nvPr/>
        </p:nvSpPr>
        <p:spPr>
          <a:xfrm>
            <a:off x="1809058" y="1520071"/>
            <a:ext cx="3486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Master</a:t>
            </a:r>
            <a:r>
              <a:rPr kumimoji="1" lang="en-US" altLang="zh-TW" sz="3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Process</a:t>
            </a:r>
            <a:endParaRPr kumimoji="1" lang="zh-TW" altLang="en-US" sz="36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EBAE48F-6519-B14F-AD7C-DCF9D4EC3AFA}"/>
              </a:ext>
            </a:extLst>
          </p:cNvPr>
          <p:cNvSpPr txBox="1"/>
          <p:nvPr/>
        </p:nvSpPr>
        <p:spPr>
          <a:xfrm>
            <a:off x="6553433" y="1515861"/>
            <a:ext cx="3472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Worker</a:t>
            </a:r>
            <a:r>
              <a:rPr kumimoji="1" lang="en-US" altLang="zh-TW" sz="3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Process</a:t>
            </a:r>
            <a:endParaRPr kumimoji="1" lang="zh-TW" altLang="en-US" sz="36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12A1FECE-46AE-7F46-B771-8C2106E1FCE8}"/>
              </a:ext>
            </a:extLst>
          </p:cNvPr>
          <p:cNvSpPr/>
          <p:nvPr/>
        </p:nvSpPr>
        <p:spPr>
          <a:xfrm>
            <a:off x="1618904" y="2598821"/>
            <a:ext cx="3676304" cy="3585411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n>
                <a:solidFill>
                  <a:schemeClr val="bg2">
                    <a:lumMod val="75000"/>
                  </a:schemeClr>
                </a:solidFill>
              </a:ln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DF9A52-28C1-2B48-9378-6B1C331CA067}"/>
              </a:ext>
            </a:extLst>
          </p:cNvPr>
          <p:cNvSpPr txBox="1"/>
          <p:nvPr/>
        </p:nvSpPr>
        <p:spPr>
          <a:xfrm>
            <a:off x="1757923" y="2981326"/>
            <a:ext cx="35372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按照配置文件生成、</a:t>
            </a:r>
            <a:endParaRPr kumimoji="1" lang="en-US" altLang="zh-TW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 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管理和結束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Worker</a:t>
            </a:r>
          </a:p>
          <a:p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 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重啟、停止、</a:t>
            </a:r>
            <a:endParaRPr kumimoji="1" lang="en-US" altLang="zh-TW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 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重載配置文件</a:t>
            </a:r>
            <a:endParaRPr kumimoji="1" lang="en-US" altLang="zh-TW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endParaRPr kumimoji="1" lang="en-US" altLang="zh-TW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建立、綁定和關閉</a:t>
            </a:r>
            <a:r>
              <a:rPr kumimoji="1" lang="en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socket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B0C25337-1E3B-9C44-9393-3E1EA8F434A1}"/>
              </a:ext>
            </a:extLst>
          </p:cNvPr>
          <p:cNvSpPr/>
          <p:nvPr/>
        </p:nvSpPr>
        <p:spPr>
          <a:xfrm>
            <a:off x="6451588" y="2598821"/>
            <a:ext cx="3676304" cy="3585411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n>
                <a:solidFill>
                  <a:schemeClr val="bg2">
                    <a:lumMod val="75000"/>
                  </a:schemeClr>
                </a:solidFill>
              </a:ln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512AD66-A631-EA43-B6F0-B1D480756805}"/>
              </a:ext>
            </a:extLst>
          </p:cNvPr>
          <p:cNvSpPr txBox="1"/>
          <p:nvPr/>
        </p:nvSpPr>
        <p:spPr>
          <a:xfrm>
            <a:off x="6686860" y="2767912"/>
            <a:ext cx="35372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接收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Client 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請求，將請求交給各個模組處理</a:t>
            </a:r>
            <a:endParaRPr kumimoji="1" lang="en-US" altLang="zh-TW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接收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Master 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指令</a:t>
            </a:r>
            <a:endParaRPr kumimoji="1" lang="en-US" altLang="zh-TW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TW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系統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</a:t>
            </a:r>
            <a:r>
              <a:rPr kumimoji="1" lang="en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IO 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調用，獲取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response, 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回傳給 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Client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65430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4B7C46B-1CF0-E849-8305-37EEA50F1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5900"/>
            <a:ext cx="12192000" cy="1346200"/>
          </a:xfrm>
          <a:prstGeom prst="rect">
            <a:avLst/>
          </a:prstGeom>
        </p:spPr>
      </p:pic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9F904A2B-D5CE-C543-BCAB-077C91A6F34F}"/>
              </a:ext>
            </a:extLst>
          </p:cNvPr>
          <p:cNvCxnSpPr>
            <a:cxnSpLocks/>
          </p:cNvCxnSpPr>
          <p:nvPr/>
        </p:nvCxnSpPr>
        <p:spPr>
          <a:xfrm flipV="1">
            <a:off x="1516283" y="2177166"/>
            <a:ext cx="0" cy="923222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4474675C-A23E-FD4A-8AFE-2459B2705413}"/>
              </a:ext>
            </a:extLst>
          </p:cNvPr>
          <p:cNvSpPr txBox="1"/>
          <p:nvPr/>
        </p:nvSpPr>
        <p:spPr>
          <a:xfrm>
            <a:off x="779656" y="1241219"/>
            <a:ext cx="4390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這裡沒有遠端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user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名稱，</a:t>
            </a:r>
            <a:endParaRPr kumimoji="1" lang="en-US" altLang="zh-TW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因為預設所有人匿名</a:t>
            </a: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255AD084-B6AD-3E49-8274-AD1F4DD3F3BE}"/>
              </a:ext>
            </a:extLst>
          </p:cNvPr>
          <p:cNvCxnSpPr>
            <a:cxnSpLocks/>
          </p:cNvCxnSpPr>
          <p:nvPr/>
        </p:nvCxnSpPr>
        <p:spPr>
          <a:xfrm flipV="1">
            <a:off x="7583345" y="2069939"/>
            <a:ext cx="0" cy="1030449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9F7256E-3045-534F-9F38-11027DA4CC33}"/>
              </a:ext>
            </a:extLst>
          </p:cNvPr>
          <p:cNvSpPr txBox="1"/>
          <p:nvPr/>
        </p:nvSpPr>
        <p:spPr>
          <a:xfrm>
            <a:off x="5600810" y="1496126"/>
            <a:ext cx="6288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不是從超連接連過去，所以是空的</a:t>
            </a: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FBFF2B2A-A508-AD4F-8501-DB902BA10C0D}"/>
              </a:ext>
            </a:extLst>
          </p:cNvPr>
          <p:cNvCxnSpPr>
            <a:cxnSpLocks/>
          </p:cNvCxnSpPr>
          <p:nvPr/>
        </p:nvCxnSpPr>
        <p:spPr>
          <a:xfrm>
            <a:off x="9599269" y="3542157"/>
            <a:ext cx="0" cy="1052992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D99AA83-46A7-8041-8288-AB66AD4E45A5}"/>
              </a:ext>
            </a:extLst>
          </p:cNvPr>
          <p:cNvSpPr txBox="1"/>
          <p:nvPr/>
        </p:nvSpPr>
        <p:spPr>
          <a:xfrm>
            <a:off x="6679185" y="4785784"/>
            <a:ext cx="5103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Client 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和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server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之間沒有代理伺服器</a:t>
            </a:r>
          </a:p>
        </p:txBody>
      </p:sp>
    </p:spTree>
    <p:extLst>
      <p:ext uri="{BB962C8B-B14F-4D97-AF65-F5344CB8AC3E}">
        <p14:creationId xmlns:p14="http://schemas.microsoft.com/office/powerpoint/2010/main" val="2347847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1393444-691D-A84A-81B3-38A4F07B0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2656"/>
            <a:ext cx="12192000" cy="13462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34CA3A0-C093-4940-826A-2DE73CAC91FD}"/>
              </a:ext>
            </a:extLst>
          </p:cNvPr>
          <p:cNvSpPr/>
          <p:nvPr/>
        </p:nvSpPr>
        <p:spPr>
          <a:xfrm>
            <a:off x="4815068" y="2376174"/>
            <a:ext cx="787079" cy="31251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246516A9-A9AC-8C42-A293-7B54B14EC0E7}"/>
              </a:ext>
            </a:extLst>
          </p:cNvPr>
          <p:cNvCxnSpPr>
            <a:cxnSpLocks/>
          </p:cNvCxnSpPr>
          <p:nvPr/>
        </p:nvCxnSpPr>
        <p:spPr>
          <a:xfrm flipV="1">
            <a:off x="5600881" y="1719835"/>
            <a:ext cx="1266" cy="604647"/>
          </a:xfrm>
          <a:prstGeom prst="straightConnector1">
            <a:avLst/>
          </a:prstGeom>
          <a:ln w="349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16BA4F81-234E-E941-BBEA-BCC9D5E99066}"/>
              </a:ext>
            </a:extLst>
          </p:cNvPr>
          <p:cNvSpPr txBox="1"/>
          <p:nvPr/>
        </p:nvSpPr>
        <p:spPr>
          <a:xfrm>
            <a:off x="4554422" y="1357451"/>
            <a:ext cx="3083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通常都是訪問根目錄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DBFE5BB-1F42-F44B-A40A-AA987DAC5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3772396"/>
            <a:ext cx="82550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591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57B2282-DD16-0642-969A-8EF8B003C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594"/>
          <a:stretch/>
        </p:blipFill>
        <p:spPr>
          <a:xfrm>
            <a:off x="1024940" y="1914924"/>
            <a:ext cx="10419913" cy="131754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AF69D5E-9BBE-F44A-BF82-2E5B5983486B}"/>
              </a:ext>
            </a:extLst>
          </p:cNvPr>
          <p:cNvSpPr/>
          <p:nvPr/>
        </p:nvSpPr>
        <p:spPr>
          <a:xfrm>
            <a:off x="4143737" y="2088746"/>
            <a:ext cx="3298785" cy="347239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DB2F54D-DBEA-434D-BA24-171B4A5BE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51514"/>
            <a:ext cx="12192000" cy="55225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7A8DE0B-C9CC-9447-9EC3-27E0540AA24C}"/>
              </a:ext>
            </a:extLst>
          </p:cNvPr>
          <p:cNvSpPr/>
          <p:nvPr/>
        </p:nvSpPr>
        <p:spPr>
          <a:xfrm>
            <a:off x="4863296" y="4251515"/>
            <a:ext cx="3181109" cy="320486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7689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4232B89-DEDF-4749-9EB6-309FE5940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132" y="3660333"/>
            <a:ext cx="7327900" cy="26162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E7BD0BD-DABC-FB41-BE56-92D137D1F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329" y="819712"/>
            <a:ext cx="99187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193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7D5DABFE-2095-1740-8E4C-6679CB9C16F5}"/>
              </a:ext>
            </a:extLst>
          </p:cNvPr>
          <p:cNvSpPr/>
          <p:nvPr/>
        </p:nvSpPr>
        <p:spPr>
          <a:xfrm>
            <a:off x="8436276" y="5710555"/>
            <a:ext cx="2207003" cy="408811"/>
          </a:xfrm>
          <a:prstGeom prst="rect">
            <a:avLst/>
          </a:prstGeom>
          <a:solidFill>
            <a:schemeClr val="bg2">
              <a:lumMod val="90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6D8EDAA-D5E1-7349-8DFB-C9F1EE3E5D96}"/>
              </a:ext>
            </a:extLst>
          </p:cNvPr>
          <p:cNvSpPr txBox="1"/>
          <p:nvPr/>
        </p:nvSpPr>
        <p:spPr>
          <a:xfrm>
            <a:off x="549363" y="3132915"/>
            <a:ext cx="2970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7.Nginx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日誌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Log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14" name="左中括弧 13">
            <a:extLst>
              <a:ext uri="{FF2B5EF4-FFF2-40B4-BE49-F238E27FC236}">
                <a16:creationId xmlns:a16="http://schemas.microsoft.com/office/drawing/2014/main" id="{567AEF64-18CD-8547-8822-FDCC2D5C6FF0}"/>
              </a:ext>
            </a:extLst>
          </p:cNvPr>
          <p:cNvSpPr/>
          <p:nvPr/>
        </p:nvSpPr>
        <p:spPr>
          <a:xfrm>
            <a:off x="3691327" y="934022"/>
            <a:ext cx="2571793" cy="4989888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D3E71191-046C-AB45-9A93-E07458236C22}"/>
              </a:ext>
            </a:extLst>
          </p:cNvPr>
          <p:cNvCxnSpPr>
            <a:cxnSpLocks/>
          </p:cNvCxnSpPr>
          <p:nvPr/>
        </p:nvCxnSpPr>
        <p:spPr>
          <a:xfrm>
            <a:off x="3691326" y="4170966"/>
            <a:ext cx="260900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1C5ECC-8454-5A48-A7AE-FDCC6AA67E98}"/>
              </a:ext>
            </a:extLst>
          </p:cNvPr>
          <p:cNvSpPr txBox="1"/>
          <p:nvPr/>
        </p:nvSpPr>
        <p:spPr>
          <a:xfrm>
            <a:off x="3644356" y="535466"/>
            <a:ext cx="1758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日誌模組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DFF89C2-01EF-D349-B655-F9D3E5F934BB}"/>
              </a:ext>
            </a:extLst>
          </p:cNvPr>
          <p:cNvSpPr txBox="1"/>
          <p:nvPr/>
        </p:nvSpPr>
        <p:spPr>
          <a:xfrm>
            <a:off x="3720192" y="3667632"/>
            <a:ext cx="24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日誌格式和命令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F13C1C0-EAB2-9648-AEEB-90FCA3901C1B}"/>
              </a:ext>
            </a:extLst>
          </p:cNvPr>
          <p:cNvSpPr txBox="1"/>
          <p:nvPr/>
        </p:nvSpPr>
        <p:spPr>
          <a:xfrm>
            <a:off x="3644356" y="5361917"/>
            <a:ext cx="2991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訪問日誌和錯誤日誌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0D51F49-A4F4-DF4B-8387-7C72E640E5E6}"/>
              </a:ext>
            </a:extLst>
          </p:cNvPr>
          <p:cNvSpPr txBox="1"/>
          <p:nvPr/>
        </p:nvSpPr>
        <p:spPr>
          <a:xfrm>
            <a:off x="6314852" y="641524"/>
            <a:ext cx="3391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ngx_http_log_module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19A829D3-40C4-424F-8F3B-0DA2857B4787}"/>
              </a:ext>
            </a:extLst>
          </p:cNvPr>
          <p:cNvSpPr txBox="1"/>
          <p:nvPr/>
        </p:nvSpPr>
        <p:spPr>
          <a:xfrm>
            <a:off x="6291984" y="3626610"/>
            <a:ext cx="24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log_format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D6F0955A-0D22-A740-83B2-7A2752787826}"/>
              </a:ext>
            </a:extLst>
          </p:cNvPr>
          <p:cNvSpPr txBox="1"/>
          <p:nvPr/>
        </p:nvSpPr>
        <p:spPr>
          <a:xfrm>
            <a:off x="8068337" y="3636285"/>
            <a:ext cx="2571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定義設置的位置</a:t>
            </a:r>
          </a:p>
        </p:txBody>
      </p:sp>
      <p:sp>
        <p:nvSpPr>
          <p:cNvPr id="50" name="左中括弧 49">
            <a:extLst>
              <a:ext uri="{FF2B5EF4-FFF2-40B4-BE49-F238E27FC236}">
                <a16:creationId xmlns:a16="http://schemas.microsoft.com/office/drawing/2014/main" id="{56F9E3E1-A4F7-F64F-AAFF-6B6449EF4D80}"/>
              </a:ext>
            </a:extLst>
          </p:cNvPr>
          <p:cNvSpPr/>
          <p:nvPr/>
        </p:nvSpPr>
        <p:spPr>
          <a:xfrm>
            <a:off x="6674699" y="5416955"/>
            <a:ext cx="1626040" cy="506955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BA831C3-F90B-B74A-88DB-D8E15C571571}"/>
              </a:ext>
            </a:extLst>
          </p:cNvPr>
          <p:cNvSpPr txBox="1"/>
          <p:nvPr/>
        </p:nvSpPr>
        <p:spPr>
          <a:xfrm>
            <a:off x="6760679" y="4997629"/>
            <a:ext cx="24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access_log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015F2032-B6B5-284A-BE4C-B6F4631B8613}"/>
              </a:ext>
            </a:extLst>
          </p:cNvPr>
          <p:cNvSpPr txBox="1"/>
          <p:nvPr/>
        </p:nvSpPr>
        <p:spPr>
          <a:xfrm>
            <a:off x="6771852" y="5432867"/>
            <a:ext cx="24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error_log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EC937969-9821-ED44-A2B7-5053B5D0BF37}"/>
              </a:ext>
            </a:extLst>
          </p:cNvPr>
          <p:cNvSpPr txBox="1"/>
          <p:nvPr/>
        </p:nvSpPr>
        <p:spPr>
          <a:xfrm>
            <a:off x="8397892" y="5693077"/>
            <a:ext cx="2571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customized 404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14312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094A122-4E7B-5C4F-B6E0-AAFDB2380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951"/>
          <a:stretch/>
        </p:blipFill>
        <p:spPr>
          <a:xfrm>
            <a:off x="736600" y="1749063"/>
            <a:ext cx="10718800" cy="186350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ACC5BF9-8C8C-2941-A1BE-CC17C5E0F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61127"/>
            <a:ext cx="12192000" cy="5599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8790B44-9E67-7E4C-9D55-5CC37220046D}"/>
              </a:ext>
            </a:extLst>
          </p:cNvPr>
          <p:cNvSpPr/>
          <p:nvPr/>
        </p:nvSpPr>
        <p:spPr>
          <a:xfrm>
            <a:off x="4803495" y="4493871"/>
            <a:ext cx="3229336" cy="34434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A2FBDA-2E9C-AF4A-9571-C7BA282ABC6D}"/>
              </a:ext>
            </a:extLst>
          </p:cNvPr>
          <p:cNvSpPr/>
          <p:nvPr/>
        </p:nvSpPr>
        <p:spPr>
          <a:xfrm>
            <a:off x="4710895" y="1749063"/>
            <a:ext cx="856527" cy="41540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61225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83433894-48FA-E444-BDFD-9FDCF9D26D3C}"/>
              </a:ext>
            </a:extLst>
          </p:cNvPr>
          <p:cNvSpPr txBox="1"/>
          <p:nvPr/>
        </p:nvSpPr>
        <p:spPr>
          <a:xfrm>
            <a:off x="256459" y="2820983"/>
            <a:ext cx="2571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customized 404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F79A4F0-F3BB-1745-BEEC-6CC3DF4D8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159" y="0"/>
            <a:ext cx="8360111" cy="6858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ACD006BB-A0A9-6842-AB1A-587040F168C5}"/>
              </a:ext>
            </a:extLst>
          </p:cNvPr>
          <p:cNvSpPr/>
          <p:nvPr/>
        </p:nvSpPr>
        <p:spPr>
          <a:xfrm>
            <a:off x="3189159" y="3649389"/>
            <a:ext cx="4554304" cy="1582368"/>
          </a:xfrm>
          <a:prstGeom prst="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44091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38D89F5-2982-B04A-9076-E965757524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582"/>
          <a:stretch/>
        </p:blipFill>
        <p:spPr>
          <a:xfrm>
            <a:off x="1447166" y="3904464"/>
            <a:ext cx="9763409" cy="2263626"/>
          </a:xfrm>
          <a:prstGeom prst="rect">
            <a:avLst/>
          </a:prstGeom>
        </p:spPr>
      </p:pic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F53781F4-8E37-E24A-80A0-87723D21A8DF}"/>
              </a:ext>
            </a:extLst>
          </p:cNvPr>
          <p:cNvCxnSpPr>
            <a:cxnSpLocks/>
          </p:cNvCxnSpPr>
          <p:nvPr/>
        </p:nvCxnSpPr>
        <p:spPr>
          <a:xfrm>
            <a:off x="5963701" y="2244041"/>
            <a:ext cx="0" cy="14439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" name="群組 8">
            <a:extLst>
              <a:ext uri="{FF2B5EF4-FFF2-40B4-BE49-F238E27FC236}">
                <a16:creationId xmlns:a16="http://schemas.microsoft.com/office/drawing/2014/main" id="{58BF27AD-AEE5-4346-8173-3A71BDC6B2B2}"/>
              </a:ext>
            </a:extLst>
          </p:cNvPr>
          <p:cNvGrpSpPr/>
          <p:nvPr/>
        </p:nvGrpSpPr>
        <p:grpSpPr>
          <a:xfrm>
            <a:off x="1447168" y="689910"/>
            <a:ext cx="9595398" cy="2122845"/>
            <a:chOff x="1539440" y="812396"/>
            <a:chExt cx="9503126" cy="2000359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4C70F47-AC2E-5D49-8BEE-E387CAD13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1951"/>
            <a:stretch/>
          </p:blipFill>
          <p:spPr>
            <a:xfrm>
              <a:off x="1539440" y="812396"/>
              <a:ext cx="9503126" cy="1652154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52E9559-1A1B-9E48-862C-DB3CAB869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597" t="20585" b="21951"/>
            <a:stretch/>
          </p:blipFill>
          <p:spPr>
            <a:xfrm>
              <a:off x="3078865" y="1248137"/>
              <a:ext cx="4504799" cy="1216413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A2EA1F8-08D5-EE4D-89B9-6E375D49F0A6}"/>
                </a:ext>
              </a:extLst>
            </p:cNvPr>
            <p:cNvSpPr/>
            <p:nvPr/>
          </p:nvSpPr>
          <p:spPr>
            <a:xfrm>
              <a:off x="8173964" y="1248137"/>
              <a:ext cx="2694663" cy="6964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12278D2-336C-7D49-A5C5-74542301B604}"/>
                </a:ext>
              </a:extLst>
            </p:cNvPr>
            <p:cNvSpPr/>
            <p:nvPr/>
          </p:nvSpPr>
          <p:spPr>
            <a:xfrm>
              <a:off x="8266880" y="2116345"/>
              <a:ext cx="2694663" cy="6964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49373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4DE73D82-EFCE-184F-BEBD-276A1E2854E3}"/>
              </a:ext>
            </a:extLst>
          </p:cNvPr>
          <p:cNvSpPr/>
          <p:nvPr/>
        </p:nvSpPr>
        <p:spPr>
          <a:xfrm>
            <a:off x="3142444" y="2406893"/>
            <a:ext cx="1386535" cy="345093"/>
          </a:xfrm>
          <a:prstGeom prst="rect">
            <a:avLst/>
          </a:prstGeom>
          <a:solidFill>
            <a:schemeClr val="bg2">
              <a:lumMod val="90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706B771-1EE6-E84E-8DCA-D3115FCA723D}"/>
              </a:ext>
            </a:extLst>
          </p:cNvPr>
          <p:cNvSpPr txBox="1"/>
          <p:nvPr/>
        </p:nvSpPr>
        <p:spPr>
          <a:xfrm>
            <a:off x="320544" y="3212020"/>
            <a:ext cx="3000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8.Nginx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Web 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模組</a:t>
            </a:r>
          </a:p>
        </p:txBody>
      </p:sp>
      <p:sp>
        <p:nvSpPr>
          <p:cNvPr id="3" name="左中括弧 2">
            <a:extLst>
              <a:ext uri="{FF2B5EF4-FFF2-40B4-BE49-F238E27FC236}">
                <a16:creationId xmlns:a16="http://schemas.microsoft.com/office/drawing/2014/main" id="{78659594-F85D-174A-8147-A9C525EC75F6}"/>
              </a:ext>
            </a:extLst>
          </p:cNvPr>
          <p:cNvSpPr/>
          <p:nvPr/>
        </p:nvSpPr>
        <p:spPr>
          <a:xfrm>
            <a:off x="3127656" y="2822646"/>
            <a:ext cx="1608839" cy="1745319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FFCBF2C-64C3-E04B-98C1-362FC12AF84A}"/>
              </a:ext>
            </a:extLst>
          </p:cNvPr>
          <p:cNvSpPr txBox="1"/>
          <p:nvPr/>
        </p:nvSpPr>
        <p:spPr>
          <a:xfrm>
            <a:off x="3127655" y="2367984"/>
            <a:ext cx="14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連接狀態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C5315F3-78B1-994A-BEB9-5062CE5665F6}"/>
              </a:ext>
            </a:extLst>
          </p:cNvPr>
          <p:cNvSpPr txBox="1"/>
          <p:nvPr/>
        </p:nvSpPr>
        <p:spPr>
          <a:xfrm>
            <a:off x="3093707" y="2975815"/>
            <a:ext cx="3000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文件讀取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94CD878-0D38-DA44-9503-120B53B03967}"/>
              </a:ext>
            </a:extLst>
          </p:cNvPr>
          <p:cNvSpPr txBox="1"/>
          <p:nvPr/>
        </p:nvSpPr>
        <p:spPr>
          <a:xfrm>
            <a:off x="3110317" y="3518182"/>
            <a:ext cx="1449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文件壓縮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3D4ECC-7BB2-614F-8C84-25FEB6542F85}"/>
              </a:ext>
            </a:extLst>
          </p:cNvPr>
          <p:cNvSpPr txBox="1"/>
          <p:nvPr/>
        </p:nvSpPr>
        <p:spPr>
          <a:xfrm>
            <a:off x="3127656" y="4106300"/>
            <a:ext cx="1449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頁面快取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17C4D61B-35EA-2145-99FA-98E222AB0884}"/>
              </a:ext>
            </a:extLst>
          </p:cNvPr>
          <p:cNvCxnSpPr>
            <a:cxnSpLocks/>
          </p:cNvCxnSpPr>
          <p:nvPr/>
        </p:nvCxnSpPr>
        <p:spPr>
          <a:xfrm>
            <a:off x="3142444" y="3413010"/>
            <a:ext cx="165735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807CD8F-5AA0-D844-B9B3-2E8E36B049FA}"/>
              </a:ext>
            </a:extLst>
          </p:cNvPr>
          <p:cNvCxnSpPr>
            <a:cxnSpLocks/>
          </p:cNvCxnSpPr>
          <p:nvPr/>
        </p:nvCxnSpPr>
        <p:spPr>
          <a:xfrm>
            <a:off x="3142444" y="3973117"/>
            <a:ext cx="165735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EFC9DBA-6939-C549-A1A2-C14742EBCF47}"/>
              </a:ext>
            </a:extLst>
          </p:cNvPr>
          <p:cNvSpPr txBox="1"/>
          <p:nvPr/>
        </p:nvSpPr>
        <p:spPr>
          <a:xfrm>
            <a:off x="4799795" y="2515901"/>
            <a:ext cx="3554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stub_status_module</a:t>
            </a:r>
            <a:endParaRPr kumimoji="1" lang="zh-TW" altLang="en-US" sz="20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220593EA-401F-E74B-ADE2-A7BD3587166E}"/>
              </a:ext>
            </a:extLst>
          </p:cNvPr>
          <p:cNvSpPr/>
          <p:nvPr/>
        </p:nvSpPr>
        <p:spPr>
          <a:xfrm>
            <a:off x="7248871" y="2359906"/>
            <a:ext cx="1751581" cy="828936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140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C4CDAF3-B5F6-7B4E-B966-4C02C74F7113}"/>
              </a:ext>
            </a:extLst>
          </p:cNvPr>
          <p:cNvSpPr txBox="1"/>
          <p:nvPr/>
        </p:nvSpPr>
        <p:spPr>
          <a:xfrm>
            <a:off x="7248869" y="1991783"/>
            <a:ext cx="866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目的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ABF7370-C4E6-5A4D-8EDB-E93F2262D043}"/>
              </a:ext>
            </a:extLst>
          </p:cNvPr>
          <p:cNvSpPr txBox="1"/>
          <p:nvPr/>
        </p:nvSpPr>
        <p:spPr>
          <a:xfrm>
            <a:off x="7248869" y="2833523"/>
            <a:ext cx="1762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啟動狀態模組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E195FDA-DEDE-1D48-84EB-A22F32F867DB}"/>
              </a:ext>
            </a:extLst>
          </p:cNvPr>
          <p:cNvSpPr/>
          <p:nvPr/>
        </p:nvSpPr>
        <p:spPr>
          <a:xfrm>
            <a:off x="9000452" y="2151210"/>
            <a:ext cx="2100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顯示</a:t>
            </a:r>
            <a:r>
              <a:rPr kumimoji="1" lang="en-US" altLang="zh-TW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</a:t>
            </a:r>
            <a:r>
              <a:rPr kumimoji="1" lang="zh-TW" altLang="en-US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連接狀態</a:t>
            </a:r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169DB26-048E-F347-A4A9-8C0E7EC74A1D}"/>
              </a:ext>
            </a:extLst>
          </p:cNvPr>
          <p:cNvSpPr/>
          <p:nvPr/>
        </p:nvSpPr>
        <p:spPr>
          <a:xfrm>
            <a:off x="9011616" y="2932069"/>
            <a:ext cx="2810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etc</a:t>
            </a:r>
            <a:r>
              <a:rPr kumimoji="1" lang="en-US" altLang="zh-TW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</a:t>
            </a:r>
            <a:r>
              <a:rPr kumimoji="1" lang="en-US" altLang="zh-TW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conf.d</a:t>
            </a:r>
            <a:r>
              <a:rPr kumimoji="1" lang="en-US" altLang="zh-TW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test.conf</a:t>
            </a:r>
            <a:endParaRPr kumimoji="1" lang="zh-TW" altLang="en-US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56230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B07C881-150F-F744-BC40-6F0AE2DE6F9B}"/>
              </a:ext>
            </a:extLst>
          </p:cNvPr>
          <p:cNvSpPr/>
          <p:nvPr/>
        </p:nvSpPr>
        <p:spPr>
          <a:xfrm>
            <a:off x="400049" y="2866697"/>
            <a:ext cx="3688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etc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conf.d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test.conf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2BC3CCC-86FE-6F4E-B46F-B656CB39B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142" y="0"/>
            <a:ext cx="5078575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F3676AF-461D-CF44-BD92-2745C3977D56}"/>
              </a:ext>
            </a:extLst>
          </p:cNvPr>
          <p:cNvSpPr/>
          <p:nvPr/>
        </p:nvSpPr>
        <p:spPr>
          <a:xfrm>
            <a:off x="4711142" y="1284329"/>
            <a:ext cx="4764328" cy="1310281"/>
          </a:xfrm>
          <a:prstGeom prst="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187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AC6C03F-3B8D-CF49-81A4-CBB928B73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32" y="544854"/>
            <a:ext cx="9424028" cy="598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334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4D6712F-E258-1548-9BA8-A18EA76C1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724"/>
          <a:stretch/>
        </p:blipFill>
        <p:spPr>
          <a:xfrm>
            <a:off x="2358053" y="1569335"/>
            <a:ext cx="8916073" cy="348967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5AA7EA4-A3BD-1540-98F7-5A129EF15CBB}"/>
              </a:ext>
            </a:extLst>
          </p:cNvPr>
          <p:cNvSpPr txBox="1"/>
          <p:nvPr/>
        </p:nvSpPr>
        <p:spPr>
          <a:xfrm>
            <a:off x="5674995" y="744998"/>
            <a:ext cx="2731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當前活動的連接數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F3B7D55-9D46-054C-8A45-020BCC6513CC}"/>
              </a:ext>
            </a:extLst>
          </p:cNvPr>
          <p:cNvSpPr txBox="1"/>
          <p:nvPr/>
        </p:nvSpPr>
        <p:spPr>
          <a:xfrm>
            <a:off x="935030" y="3723938"/>
            <a:ext cx="2689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總連接數</a:t>
            </a:r>
            <a:endParaRPr kumimoji="1" lang="en-US" altLang="zh-TW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connection (TCP)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5913818-F658-0B42-A0A8-2D70B8621B9C}"/>
              </a:ext>
            </a:extLst>
          </p:cNvPr>
          <p:cNvSpPr txBox="1"/>
          <p:nvPr/>
        </p:nvSpPr>
        <p:spPr>
          <a:xfrm>
            <a:off x="3543199" y="4725314"/>
            <a:ext cx="2711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成功的連接數</a:t>
            </a:r>
            <a:endParaRPr kumimoji="1" lang="en-US" altLang="zh-TW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connection (TCP)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99C4625-D655-F94A-8D3A-60B083641A0A}"/>
              </a:ext>
            </a:extLst>
          </p:cNvPr>
          <p:cNvSpPr txBox="1"/>
          <p:nvPr/>
        </p:nvSpPr>
        <p:spPr>
          <a:xfrm>
            <a:off x="6539026" y="4526248"/>
            <a:ext cx="3235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總共處理的請求數</a:t>
            </a:r>
            <a:endParaRPr kumimoji="1" lang="en-US" altLang="zh-TW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requests(HTTP)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2C49EF8C-ECA8-FA48-AB64-42998EB6D2DF}"/>
              </a:ext>
            </a:extLst>
          </p:cNvPr>
          <p:cNvCxnSpPr>
            <a:cxnSpLocks/>
          </p:cNvCxnSpPr>
          <p:nvPr/>
        </p:nvCxnSpPr>
        <p:spPr>
          <a:xfrm flipV="1">
            <a:off x="5440680" y="1271100"/>
            <a:ext cx="468630" cy="11452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383E9E55-D86F-A64A-A986-6A83423C1154}"/>
              </a:ext>
            </a:extLst>
          </p:cNvPr>
          <p:cNvCxnSpPr>
            <a:cxnSpLocks/>
          </p:cNvCxnSpPr>
          <p:nvPr/>
        </p:nvCxnSpPr>
        <p:spPr>
          <a:xfrm flipH="1">
            <a:off x="1910936" y="3162820"/>
            <a:ext cx="723740" cy="43231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4CC3ECF1-0FCC-A945-8E5E-17A4059308DF}"/>
              </a:ext>
            </a:extLst>
          </p:cNvPr>
          <p:cNvCxnSpPr>
            <a:cxnSpLocks/>
          </p:cNvCxnSpPr>
          <p:nvPr/>
        </p:nvCxnSpPr>
        <p:spPr>
          <a:xfrm>
            <a:off x="3314498" y="3072521"/>
            <a:ext cx="537412" cy="14697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48DC0612-BDB2-7A4A-99B7-1F1781C38701}"/>
              </a:ext>
            </a:extLst>
          </p:cNvPr>
          <p:cNvCxnSpPr>
            <a:cxnSpLocks/>
          </p:cNvCxnSpPr>
          <p:nvPr/>
        </p:nvCxnSpPr>
        <p:spPr>
          <a:xfrm>
            <a:off x="3839846" y="3072521"/>
            <a:ext cx="2742322" cy="12901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510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2F4261F-3AB5-3B4C-B7D4-B9A8373D31B6}"/>
              </a:ext>
            </a:extLst>
          </p:cNvPr>
          <p:cNvSpPr txBox="1"/>
          <p:nvPr/>
        </p:nvSpPr>
        <p:spPr>
          <a:xfrm>
            <a:off x="177367" y="289103"/>
            <a:ext cx="4660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/etc/nginx</a:t>
            </a:r>
            <a:r>
              <a:rPr kumimoji="1" lang="en-US" altLang="zh-TW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zh-TW" altLang="en-US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nginx.conf</a:t>
            </a:r>
            <a:endParaRPr kumimoji="1" lang="en-US" altLang="zh-TW" sz="32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CE29816-7695-F741-A89D-5BFFDA55D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885" y="2742914"/>
            <a:ext cx="4559300" cy="11557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CC1BA35-61E4-4A48-ADD4-44D42B587F96}"/>
              </a:ext>
            </a:extLst>
          </p:cNvPr>
          <p:cNvSpPr txBox="1"/>
          <p:nvPr/>
        </p:nvSpPr>
        <p:spPr>
          <a:xfrm>
            <a:off x="3956755" y="4224090"/>
            <a:ext cx="4660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每一次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HTTP request 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都要經過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TCP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三次握手、四次斷開</a:t>
            </a:r>
            <a:endParaRPr kumimoji="1" lang="en-US" altLang="zh-TW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消耗資源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D14CFB1-C05A-4D4E-98F3-055B269930CB}"/>
              </a:ext>
            </a:extLst>
          </p:cNvPr>
          <p:cNvSpPr txBox="1"/>
          <p:nvPr/>
        </p:nvSpPr>
        <p:spPr>
          <a:xfrm>
            <a:off x="5048934" y="1995401"/>
            <a:ext cx="1545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長連接</a:t>
            </a:r>
            <a:endParaRPr kumimoji="1" lang="en-US" altLang="zh-TW" sz="32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63403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5D1D5E6-CC20-8040-8016-1CE527640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950"/>
          <a:stretch/>
        </p:blipFill>
        <p:spPr>
          <a:xfrm>
            <a:off x="0" y="3629198"/>
            <a:ext cx="12192004" cy="307184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2CCF71F-B6EA-2A44-B434-FFA79F83B6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54"/>
          <a:stretch/>
        </p:blipFill>
        <p:spPr>
          <a:xfrm>
            <a:off x="0" y="357156"/>
            <a:ext cx="12192000" cy="307184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B3B5AE9-836B-D144-9DE4-3FDB70DDAE37}"/>
              </a:ext>
            </a:extLst>
          </p:cNvPr>
          <p:cNvSpPr txBox="1"/>
          <p:nvPr/>
        </p:nvSpPr>
        <p:spPr>
          <a:xfrm>
            <a:off x="10011464" y="788186"/>
            <a:ext cx="2180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C000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Not keep alive</a:t>
            </a:r>
            <a:endParaRPr kumimoji="1" lang="zh-TW" altLang="en-US" sz="2400" dirty="0">
              <a:solidFill>
                <a:srgbClr val="FFC000"/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C2E67BE-85E9-B746-84A4-A9A3B2E8B6FF}"/>
              </a:ext>
            </a:extLst>
          </p:cNvPr>
          <p:cNvSpPr txBox="1"/>
          <p:nvPr/>
        </p:nvSpPr>
        <p:spPr>
          <a:xfrm>
            <a:off x="10260852" y="4056909"/>
            <a:ext cx="2180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C000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keep alive</a:t>
            </a:r>
            <a:endParaRPr kumimoji="1" lang="zh-TW" altLang="en-US" sz="2400" dirty="0">
              <a:solidFill>
                <a:srgbClr val="FFC000"/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08209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3420A1A8-55EB-B14C-A14D-16BA374715F2}"/>
              </a:ext>
            </a:extLst>
          </p:cNvPr>
          <p:cNvSpPr/>
          <p:nvPr/>
        </p:nvSpPr>
        <p:spPr>
          <a:xfrm>
            <a:off x="7257151" y="3281415"/>
            <a:ext cx="4049180" cy="1140509"/>
          </a:xfrm>
          <a:prstGeom prst="rect">
            <a:avLst/>
          </a:prstGeom>
          <a:solidFill>
            <a:schemeClr val="bg2">
              <a:lumMod val="90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AC597C1-16B1-ED4D-B1B0-B7FEF25D899F}"/>
              </a:ext>
            </a:extLst>
          </p:cNvPr>
          <p:cNvSpPr/>
          <p:nvPr/>
        </p:nvSpPr>
        <p:spPr>
          <a:xfrm>
            <a:off x="3521049" y="2664461"/>
            <a:ext cx="1548012" cy="384641"/>
          </a:xfrm>
          <a:prstGeom prst="rect">
            <a:avLst/>
          </a:prstGeom>
          <a:solidFill>
            <a:schemeClr val="bg2">
              <a:lumMod val="90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E112435-7166-4B42-B518-16343B35809F}"/>
              </a:ext>
            </a:extLst>
          </p:cNvPr>
          <p:cNvSpPr txBox="1"/>
          <p:nvPr/>
        </p:nvSpPr>
        <p:spPr>
          <a:xfrm>
            <a:off x="680281" y="3390005"/>
            <a:ext cx="3000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8.Nginx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Web 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模組</a:t>
            </a:r>
          </a:p>
        </p:txBody>
      </p:sp>
      <p:sp>
        <p:nvSpPr>
          <p:cNvPr id="3" name="左中括弧 2">
            <a:extLst>
              <a:ext uri="{FF2B5EF4-FFF2-40B4-BE49-F238E27FC236}">
                <a16:creationId xmlns:a16="http://schemas.microsoft.com/office/drawing/2014/main" id="{00383980-B434-604D-ABC1-D9BAACBAD26E}"/>
              </a:ext>
            </a:extLst>
          </p:cNvPr>
          <p:cNvSpPr/>
          <p:nvPr/>
        </p:nvSpPr>
        <p:spPr>
          <a:xfrm>
            <a:off x="3415105" y="2482300"/>
            <a:ext cx="1874521" cy="1886400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6E0BBD1-6CEF-6946-B836-F5378B9C3401}"/>
              </a:ext>
            </a:extLst>
          </p:cNvPr>
          <p:cNvSpPr txBox="1"/>
          <p:nvPr/>
        </p:nvSpPr>
        <p:spPr>
          <a:xfrm>
            <a:off x="3366593" y="2027637"/>
            <a:ext cx="1657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連接狀態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8E488E6-4FB2-8E46-B6F1-2F9294E01E5D}"/>
              </a:ext>
            </a:extLst>
          </p:cNvPr>
          <p:cNvSpPr txBox="1"/>
          <p:nvPr/>
        </p:nvSpPr>
        <p:spPr>
          <a:xfrm>
            <a:off x="3539202" y="2650204"/>
            <a:ext cx="1657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文件讀取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22532F-5809-E740-B8F5-777CEF4C487F}"/>
              </a:ext>
            </a:extLst>
          </p:cNvPr>
          <p:cNvSpPr txBox="1"/>
          <p:nvPr/>
        </p:nvSpPr>
        <p:spPr>
          <a:xfrm>
            <a:off x="3415105" y="3143981"/>
            <a:ext cx="3000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文件壓縮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9B3BCD0-A2BA-2E44-A7FC-2663755947CD}"/>
              </a:ext>
            </a:extLst>
          </p:cNvPr>
          <p:cNvSpPr txBox="1"/>
          <p:nvPr/>
        </p:nvSpPr>
        <p:spPr>
          <a:xfrm>
            <a:off x="3415105" y="3775820"/>
            <a:ext cx="3000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頁面快取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0CD220D-CF92-0748-A0CA-41786AA9C5A4}"/>
              </a:ext>
            </a:extLst>
          </p:cNvPr>
          <p:cNvCxnSpPr>
            <a:cxnSpLocks/>
          </p:cNvCxnSpPr>
          <p:nvPr/>
        </p:nvCxnSpPr>
        <p:spPr>
          <a:xfrm>
            <a:off x="3415105" y="3114289"/>
            <a:ext cx="208802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464400E6-CDFF-504B-A4FA-A50B122027F8}"/>
              </a:ext>
            </a:extLst>
          </p:cNvPr>
          <p:cNvCxnSpPr>
            <a:cxnSpLocks/>
          </p:cNvCxnSpPr>
          <p:nvPr/>
        </p:nvCxnSpPr>
        <p:spPr>
          <a:xfrm>
            <a:off x="3415105" y="3674396"/>
            <a:ext cx="165735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左中括弧 26">
            <a:extLst>
              <a:ext uri="{FF2B5EF4-FFF2-40B4-BE49-F238E27FC236}">
                <a16:creationId xmlns:a16="http://schemas.microsoft.com/office/drawing/2014/main" id="{06E2ED13-2008-FE40-828C-45A59BD904AD}"/>
              </a:ext>
            </a:extLst>
          </p:cNvPr>
          <p:cNvSpPr/>
          <p:nvPr/>
        </p:nvSpPr>
        <p:spPr>
          <a:xfrm>
            <a:off x="5529638" y="1763917"/>
            <a:ext cx="1514003" cy="2357029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140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AC0C93C-76FF-A340-AD5A-E7F491E153DB}"/>
              </a:ext>
            </a:extLst>
          </p:cNvPr>
          <p:cNvSpPr txBox="1"/>
          <p:nvPr/>
        </p:nvSpPr>
        <p:spPr>
          <a:xfrm>
            <a:off x="5529638" y="1387898"/>
            <a:ext cx="1478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module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18993E1-39FB-764E-97B2-62B42F47A768}"/>
              </a:ext>
            </a:extLst>
          </p:cNvPr>
          <p:cNvSpPr txBox="1"/>
          <p:nvPr/>
        </p:nvSpPr>
        <p:spPr>
          <a:xfrm>
            <a:off x="7230647" y="1463958"/>
            <a:ext cx="3554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ngx_http_core_module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D6C0988-4B86-2048-998D-8429C8916E02}"/>
              </a:ext>
            </a:extLst>
          </p:cNvPr>
          <p:cNvSpPr/>
          <p:nvPr/>
        </p:nvSpPr>
        <p:spPr>
          <a:xfrm>
            <a:off x="7230647" y="3281415"/>
            <a:ext cx="4168129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Syntax: 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sendfile        on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|off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;</a:t>
            </a:r>
            <a:endParaRPr kumimoji="1" lang="en-US" altLang="zh-TW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Default: 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sendfile        on;</a:t>
            </a:r>
            <a:endParaRPr kumimoji="1" lang="en-US" altLang="zh-TW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Context: http, server, location</a:t>
            </a:r>
          </a:p>
          <a:p>
            <a:endParaRPr kumimoji="1" lang="en-US" altLang="zh-TW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Syntax: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tcp_nopush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on|off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;</a:t>
            </a:r>
          </a:p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Default: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tcp_nopush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on;</a:t>
            </a:r>
          </a:p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Context: http, server, location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DD7C33E-C88F-3347-A20D-049A1FF7C1BF}"/>
              </a:ext>
            </a:extLst>
          </p:cNvPr>
          <p:cNvSpPr txBox="1"/>
          <p:nvPr/>
        </p:nvSpPr>
        <p:spPr>
          <a:xfrm>
            <a:off x="5496108" y="3618725"/>
            <a:ext cx="1521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Directives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75830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5EC0D2C-34B8-124A-B965-FC816FC6BF28}"/>
              </a:ext>
            </a:extLst>
          </p:cNvPr>
          <p:cNvSpPr/>
          <p:nvPr/>
        </p:nvSpPr>
        <p:spPr>
          <a:xfrm>
            <a:off x="377419" y="306824"/>
            <a:ext cx="18854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3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sendfile </a:t>
            </a:r>
            <a:endParaRPr lang="zh-TW" altLang="en-US" sz="3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482F7B-B4AD-7141-8165-720F2449D595}"/>
              </a:ext>
            </a:extLst>
          </p:cNvPr>
          <p:cNvSpPr/>
          <p:nvPr/>
        </p:nvSpPr>
        <p:spPr>
          <a:xfrm>
            <a:off x="1229640" y="1690717"/>
            <a:ext cx="42835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傳統網路傳輸過程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no 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sendfile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</a:t>
            </a: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2CEBA9-9294-5540-ACFF-688A78A05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6519"/>
            <a:ext cx="6154545" cy="353187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CDAC414-F29C-834B-B698-194ADBCE201E}"/>
              </a:ext>
            </a:extLst>
          </p:cNvPr>
          <p:cNvSpPr/>
          <p:nvPr/>
        </p:nvSpPr>
        <p:spPr>
          <a:xfrm>
            <a:off x="8023100" y="1684854"/>
            <a:ext cx="22413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零拷貝 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sendfile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5FEB1F55-B37C-D942-8997-79928FCD540B}"/>
              </a:ext>
            </a:extLst>
          </p:cNvPr>
          <p:cNvGrpSpPr/>
          <p:nvPr/>
        </p:nvGrpSpPr>
        <p:grpSpPr>
          <a:xfrm>
            <a:off x="-1917236" y="7173575"/>
            <a:ext cx="6062258" cy="2740660"/>
            <a:chOff x="463550" y="3234690"/>
            <a:chExt cx="6062258" cy="274066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FAA7912-87E5-3F44-AB15-83F21F766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550" y="3234690"/>
              <a:ext cx="6062258" cy="274066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5A7902E-F94B-D046-874E-4143103228FF}"/>
                </a:ext>
              </a:extLst>
            </p:cNvPr>
            <p:cNvSpPr/>
            <p:nvPr/>
          </p:nvSpPr>
          <p:spPr>
            <a:xfrm>
              <a:off x="4849091" y="5593406"/>
              <a:ext cx="1582882" cy="308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D084479-698C-2741-9BF1-1C3B1AAC9FE9}"/>
              </a:ext>
            </a:extLst>
          </p:cNvPr>
          <p:cNvGrpSpPr/>
          <p:nvPr/>
        </p:nvGrpSpPr>
        <p:grpSpPr>
          <a:xfrm>
            <a:off x="6573533" y="8056782"/>
            <a:ext cx="6062258" cy="2951018"/>
            <a:chOff x="7062470" y="3120390"/>
            <a:chExt cx="5355114" cy="270891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CA48A72-A1C2-734D-9348-26172A029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62470" y="3120390"/>
              <a:ext cx="5355114" cy="270891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61EBBBE-C703-7F40-A438-189265FE3C71}"/>
                </a:ext>
              </a:extLst>
            </p:cNvPr>
            <p:cNvSpPr/>
            <p:nvPr/>
          </p:nvSpPr>
          <p:spPr>
            <a:xfrm>
              <a:off x="10726882" y="5428189"/>
              <a:ext cx="1690702" cy="3075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DD695A5E-B633-E348-B41C-915A7AAB31A8}"/>
              </a:ext>
            </a:extLst>
          </p:cNvPr>
          <p:cNvGrpSpPr/>
          <p:nvPr/>
        </p:nvGrpSpPr>
        <p:grpSpPr>
          <a:xfrm>
            <a:off x="6271928" y="2146519"/>
            <a:ext cx="5920072" cy="4482115"/>
            <a:chOff x="6271928" y="2146519"/>
            <a:chExt cx="5920072" cy="4482115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9567388-B823-704F-A1FD-8AD8C54F0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71928" y="2146519"/>
              <a:ext cx="5920072" cy="353187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DB65C775-C4BE-584D-B64E-8D1A7CC9A5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751" t="75829" r="9759"/>
            <a:stretch/>
          </p:blipFill>
          <p:spPr>
            <a:xfrm>
              <a:off x="10509767" y="4802219"/>
              <a:ext cx="1169043" cy="927108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CECE304-18A6-3E4C-8023-655882E5EA40}"/>
                </a:ext>
              </a:extLst>
            </p:cNvPr>
            <p:cNvSpPr/>
            <p:nvPr/>
          </p:nvSpPr>
          <p:spPr>
            <a:xfrm rot="5400000">
              <a:off x="11143964" y="5580598"/>
              <a:ext cx="1582882" cy="513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3879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9D752FC-AA72-1E40-89BE-FC0767FBA874}"/>
              </a:ext>
            </a:extLst>
          </p:cNvPr>
          <p:cNvSpPr/>
          <p:nvPr/>
        </p:nvSpPr>
        <p:spPr>
          <a:xfrm>
            <a:off x="4153299" y="1469986"/>
            <a:ext cx="347441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4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s</a:t>
            </a:r>
            <a:r>
              <a:rPr kumimoji="1" lang="zh-TW" altLang="en-US" sz="4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endfile 優點 </a:t>
            </a:r>
            <a:endParaRPr kumimoji="1" lang="en-US" altLang="zh-TW" sz="4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71591CA-9127-AD4A-B87D-9A1D33FFBC3D}"/>
              </a:ext>
            </a:extLst>
          </p:cNvPr>
          <p:cNvSpPr/>
          <p:nvPr/>
        </p:nvSpPr>
        <p:spPr>
          <a:xfrm>
            <a:off x="4283924" y="3541356"/>
            <a:ext cx="304923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減少拷貝次數 </a:t>
            </a:r>
            <a:endParaRPr kumimoji="1" lang="en-US" altLang="zh-TW" sz="32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減少切換次數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457146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9CD00E39-BFAD-1D44-8885-F93085795E03}"/>
              </a:ext>
            </a:extLst>
          </p:cNvPr>
          <p:cNvSpPr/>
          <p:nvPr/>
        </p:nvSpPr>
        <p:spPr>
          <a:xfrm>
            <a:off x="2871695" y="2479963"/>
            <a:ext cx="1403920" cy="426855"/>
          </a:xfrm>
          <a:prstGeom prst="rect">
            <a:avLst/>
          </a:prstGeom>
          <a:solidFill>
            <a:schemeClr val="bg2">
              <a:lumMod val="90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06BD0B0-903B-4448-965C-721824A43BC7}"/>
              </a:ext>
            </a:extLst>
          </p:cNvPr>
          <p:cNvSpPr txBox="1"/>
          <p:nvPr/>
        </p:nvSpPr>
        <p:spPr>
          <a:xfrm>
            <a:off x="157315" y="2377771"/>
            <a:ext cx="3000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8.Nginx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Web 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模組</a:t>
            </a:r>
          </a:p>
        </p:txBody>
      </p:sp>
      <p:sp>
        <p:nvSpPr>
          <p:cNvPr id="3" name="左中括弧 2">
            <a:extLst>
              <a:ext uri="{FF2B5EF4-FFF2-40B4-BE49-F238E27FC236}">
                <a16:creationId xmlns:a16="http://schemas.microsoft.com/office/drawing/2014/main" id="{452BB01B-47D5-284B-9C47-DA71E969783F}"/>
              </a:ext>
            </a:extLst>
          </p:cNvPr>
          <p:cNvSpPr/>
          <p:nvPr/>
        </p:nvSpPr>
        <p:spPr>
          <a:xfrm>
            <a:off x="2787966" y="1805051"/>
            <a:ext cx="1434333" cy="1755186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5FCFA26-5907-6540-A916-04B37B3B3734}"/>
              </a:ext>
            </a:extLst>
          </p:cNvPr>
          <p:cNvSpPr txBox="1"/>
          <p:nvPr/>
        </p:nvSpPr>
        <p:spPr>
          <a:xfrm>
            <a:off x="2739454" y="1350389"/>
            <a:ext cx="1657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連接狀態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BEBA786-9B23-7741-8B56-CD28962ADAA0}"/>
              </a:ext>
            </a:extLst>
          </p:cNvPr>
          <p:cNvSpPr txBox="1"/>
          <p:nvPr/>
        </p:nvSpPr>
        <p:spPr>
          <a:xfrm>
            <a:off x="2787966" y="1906626"/>
            <a:ext cx="3000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文件讀取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FC9B191-7282-114E-A14B-C5F57B83BF98}"/>
              </a:ext>
            </a:extLst>
          </p:cNvPr>
          <p:cNvCxnSpPr>
            <a:cxnSpLocks/>
          </p:cNvCxnSpPr>
          <p:nvPr/>
        </p:nvCxnSpPr>
        <p:spPr>
          <a:xfrm>
            <a:off x="2787966" y="2997148"/>
            <a:ext cx="272320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68142D6-BD29-3547-AFC0-07A42BF7C4F7}"/>
              </a:ext>
            </a:extLst>
          </p:cNvPr>
          <p:cNvSpPr txBox="1"/>
          <p:nvPr/>
        </p:nvSpPr>
        <p:spPr>
          <a:xfrm>
            <a:off x="2821902" y="2489879"/>
            <a:ext cx="1540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文件壓縮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9AD6B6A-ABBC-5E49-ACD1-419FD7133ED8}"/>
              </a:ext>
            </a:extLst>
          </p:cNvPr>
          <p:cNvSpPr txBox="1"/>
          <p:nvPr/>
        </p:nvSpPr>
        <p:spPr>
          <a:xfrm>
            <a:off x="2787966" y="3098572"/>
            <a:ext cx="1608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頁面快取</a:t>
            </a:r>
          </a:p>
        </p:txBody>
      </p:sp>
      <p:sp>
        <p:nvSpPr>
          <p:cNvPr id="14" name="左中括弧 13">
            <a:extLst>
              <a:ext uri="{FF2B5EF4-FFF2-40B4-BE49-F238E27FC236}">
                <a16:creationId xmlns:a16="http://schemas.microsoft.com/office/drawing/2014/main" id="{DDE8C1D1-7E5D-E54F-A06E-3C32EA81C9DF}"/>
              </a:ext>
            </a:extLst>
          </p:cNvPr>
          <p:cNvSpPr/>
          <p:nvPr/>
        </p:nvSpPr>
        <p:spPr>
          <a:xfrm>
            <a:off x="5511175" y="1676806"/>
            <a:ext cx="1769528" cy="2306985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140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DFAFD32-9F44-5A44-91D7-79C32318A03C}"/>
              </a:ext>
            </a:extLst>
          </p:cNvPr>
          <p:cNvSpPr txBox="1"/>
          <p:nvPr/>
        </p:nvSpPr>
        <p:spPr>
          <a:xfrm>
            <a:off x="5511175" y="2192028"/>
            <a:ext cx="1540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壓縮原理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A80C28B0-4977-5A4E-B562-AC15C97252C0}"/>
              </a:ext>
            </a:extLst>
          </p:cNvPr>
          <p:cNvCxnSpPr>
            <a:cxnSpLocks/>
          </p:cNvCxnSpPr>
          <p:nvPr/>
        </p:nvCxnSpPr>
        <p:spPr>
          <a:xfrm>
            <a:off x="2787966" y="2418700"/>
            <a:ext cx="143433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1682F4E-B17D-CB46-9639-4EA1F363B6F7}"/>
              </a:ext>
            </a:extLst>
          </p:cNvPr>
          <p:cNvSpPr txBox="1"/>
          <p:nvPr/>
        </p:nvSpPr>
        <p:spPr>
          <a:xfrm>
            <a:off x="5518891" y="1167854"/>
            <a:ext cx="950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模組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A5956CD-59B0-5D4C-989F-87D775749363}"/>
              </a:ext>
            </a:extLst>
          </p:cNvPr>
          <p:cNvSpPr txBox="1"/>
          <p:nvPr/>
        </p:nvSpPr>
        <p:spPr>
          <a:xfrm>
            <a:off x="7437830" y="1120568"/>
            <a:ext cx="3270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ngx_http_gzip_module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1CC1964-BAB7-4947-BB79-E5EBD5B15E18}"/>
              </a:ext>
            </a:extLst>
          </p:cNvPr>
          <p:cNvSpPr/>
          <p:nvPr/>
        </p:nvSpPr>
        <p:spPr>
          <a:xfrm>
            <a:off x="7437830" y="3072348"/>
            <a:ext cx="497640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Syntax: </a:t>
            </a:r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</a:t>
            </a:r>
            <a:r>
              <a:rPr kumimoji="1" lang="en-US" altLang="zh-TW" sz="20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gzip</a:t>
            </a:r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    on</a:t>
            </a:r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| off</a:t>
            </a:r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;</a:t>
            </a:r>
            <a:endParaRPr kumimoji="1" lang="en-US" altLang="zh-TW" sz="20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Default: </a:t>
            </a:r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</a:t>
            </a:r>
            <a:r>
              <a:rPr kumimoji="1" lang="en-US" altLang="zh-TW" sz="20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gzip</a:t>
            </a:r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off</a:t>
            </a:r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;</a:t>
            </a:r>
            <a:endParaRPr kumimoji="1" lang="en-US" altLang="zh-TW" sz="20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Context: http, server, location</a:t>
            </a:r>
          </a:p>
          <a:p>
            <a:endParaRPr kumimoji="1" lang="en-US" altLang="zh-TW" sz="20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Syntax:</a:t>
            </a:r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</a:t>
            </a:r>
            <a:r>
              <a:rPr kumimoji="1" lang="en-US" altLang="zh-TW" sz="20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gzip_comp_level</a:t>
            </a:r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level;</a:t>
            </a:r>
          </a:p>
          <a:p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Default:</a:t>
            </a:r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</a:t>
            </a:r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</a:t>
            </a:r>
            <a:r>
              <a:rPr kumimoji="1" lang="en-US" altLang="zh-TW" sz="20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gzip_comp_level</a:t>
            </a:r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1 (1~9);</a:t>
            </a:r>
          </a:p>
          <a:p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Context: http, server, location</a:t>
            </a:r>
          </a:p>
          <a:p>
            <a:endParaRPr kumimoji="1" lang="en-US" altLang="zh-TW" sz="20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Syntax:</a:t>
            </a:r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</a:t>
            </a:r>
            <a:r>
              <a:rPr kumimoji="1" lang="en-US" altLang="zh-TW" sz="20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gzip_http_version</a:t>
            </a:r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1.0 | 1.1;</a:t>
            </a:r>
          </a:p>
          <a:p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Default:</a:t>
            </a:r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</a:t>
            </a:r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</a:t>
            </a:r>
            <a:r>
              <a:rPr kumimoji="1" lang="en-US" altLang="zh-TW" sz="20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gzip_comp_level</a:t>
            </a:r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1.1;</a:t>
            </a:r>
          </a:p>
          <a:p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Context: http, server, location</a:t>
            </a:r>
            <a:endParaRPr kumimoji="1" lang="zh-TW" altLang="en-US" sz="20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endParaRPr kumimoji="1" lang="zh-TW" altLang="en-US" sz="20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16DC25C-F856-7B45-A146-0B93E14BC33B}"/>
              </a:ext>
            </a:extLst>
          </p:cNvPr>
          <p:cNvSpPr/>
          <p:nvPr/>
        </p:nvSpPr>
        <p:spPr>
          <a:xfrm>
            <a:off x="7437830" y="1929531"/>
            <a:ext cx="37401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去重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,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文件傳輸前進行壓縮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,</a:t>
            </a:r>
          </a:p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提升傳輸效率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7A089A1-A5DA-9C4E-ABAD-96BEBB0A779F}"/>
              </a:ext>
            </a:extLst>
          </p:cNvPr>
          <p:cNvSpPr txBox="1"/>
          <p:nvPr/>
        </p:nvSpPr>
        <p:spPr>
          <a:xfrm>
            <a:off x="5545113" y="3459824"/>
            <a:ext cx="1521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Directives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11999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8BA03D6-E10E-A140-823F-A517F0623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6459"/>
            <a:ext cx="12192000" cy="294508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31ED62A-62CF-3D4E-A51D-83526570F1C0}"/>
              </a:ext>
            </a:extLst>
          </p:cNvPr>
          <p:cNvSpPr txBox="1"/>
          <p:nvPr/>
        </p:nvSpPr>
        <p:spPr>
          <a:xfrm>
            <a:off x="3953812" y="1370773"/>
            <a:ext cx="3000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壓縮級別越高越耗時</a:t>
            </a:r>
          </a:p>
        </p:txBody>
      </p:sp>
    </p:spTree>
    <p:extLst>
      <p:ext uri="{BB962C8B-B14F-4D97-AF65-F5344CB8AC3E}">
        <p14:creationId xmlns:p14="http://schemas.microsoft.com/office/powerpoint/2010/main" val="7960813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C26AB48-9AD5-5348-AA99-272B023DE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91" y="3744412"/>
            <a:ext cx="9423850" cy="291103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3990DD9-6DCE-9F43-90B3-FD2BFF057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491" y="202555"/>
            <a:ext cx="9423850" cy="326095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A1B4B08-F7D5-154C-A880-EE144112D18A}"/>
              </a:ext>
            </a:extLst>
          </p:cNvPr>
          <p:cNvSpPr/>
          <p:nvPr/>
        </p:nvSpPr>
        <p:spPr>
          <a:xfrm>
            <a:off x="1238491" y="6331351"/>
            <a:ext cx="2916820" cy="428263"/>
          </a:xfrm>
          <a:prstGeom prst="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44090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E8C8A43-58B0-3745-8D5E-FD97711E9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95" r="50000"/>
          <a:stretch/>
        </p:blipFill>
        <p:spPr>
          <a:xfrm>
            <a:off x="0" y="814191"/>
            <a:ext cx="12625001" cy="136040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12F4DAF-A8CC-1245-AB05-C929A4EFF2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882" r="50000" b="-4614"/>
          <a:stretch/>
        </p:blipFill>
        <p:spPr>
          <a:xfrm>
            <a:off x="0" y="4190035"/>
            <a:ext cx="12625002" cy="1360402"/>
          </a:xfrm>
          <a:prstGeom prst="rect">
            <a:avLst/>
          </a:prstGeom>
        </p:spPr>
      </p:pic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6E6B28BD-1E3B-484A-82E0-A4D295F94161}"/>
              </a:ext>
            </a:extLst>
          </p:cNvPr>
          <p:cNvCxnSpPr>
            <a:cxnSpLocks/>
          </p:cNvCxnSpPr>
          <p:nvPr/>
        </p:nvCxnSpPr>
        <p:spPr>
          <a:xfrm>
            <a:off x="5674334" y="2406087"/>
            <a:ext cx="0" cy="14439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2EC49A0A-1B48-1441-9B08-784F18917050}"/>
              </a:ext>
            </a:extLst>
          </p:cNvPr>
          <p:cNvSpPr/>
          <p:nvPr/>
        </p:nvSpPr>
        <p:spPr>
          <a:xfrm>
            <a:off x="1388962" y="1631723"/>
            <a:ext cx="3715464" cy="882875"/>
          </a:xfrm>
          <a:prstGeom prst="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0744D0-C58C-6545-ABA8-C188D8FF5683}"/>
              </a:ext>
            </a:extLst>
          </p:cNvPr>
          <p:cNvSpPr/>
          <p:nvPr/>
        </p:nvSpPr>
        <p:spPr>
          <a:xfrm>
            <a:off x="-3214499" y="2234449"/>
            <a:ext cx="1775413" cy="816267"/>
          </a:xfrm>
          <a:prstGeom prst="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6D05D59-189D-F441-9DDC-C9108CD647CD}"/>
              </a:ext>
            </a:extLst>
          </p:cNvPr>
          <p:cNvSpPr/>
          <p:nvPr/>
        </p:nvSpPr>
        <p:spPr>
          <a:xfrm>
            <a:off x="1388962" y="4667562"/>
            <a:ext cx="3715464" cy="882875"/>
          </a:xfrm>
          <a:prstGeom prst="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764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7B7CD87B-D7D6-4449-BCA3-DC53DCF2DA92}"/>
              </a:ext>
            </a:extLst>
          </p:cNvPr>
          <p:cNvGrpSpPr/>
          <p:nvPr/>
        </p:nvGrpSpPr>
        <p:grpSpPr>
          <a:xfrm>
            <a:off x="821803" y="1577188"/>
            <a:ext cx="5006082" cy="4129268"/>
            <a:chOff x="4042611" y="2302684"/>
            <a:chExt cx="3344778" cy="266635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430483D-1E5C-0F4E-9BE0-7DFB5E3A3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3715" y="2302684"/>
              <a:ext cx="2342549" cy="242773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85D31BA-D3B7-EE40-9950-D5D7D67308EA}"/>
                </a:ext>
              </a:extLst>
            </p:cNvPr>
            <p:cNvSpPr/>
            <p:nvPr/>
          </p:nvSpPr>
          <p:spPr>
            <a:xfrm>
              <a:off x="4042611" y="4174958"/>
              <a:ext cx="3344778" cy="7940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72A6DA2-8785-004D-82CC-E99744864A0F}"/>
                </a:ext>
              </a:extLst>
            </p:cNvPr>
            <p:cNvSpPr txBox="1"/>
            <p:nvPr/>
          </p:nvSpPr>
          <p:spPr>
            <a:xfrm>
              <a:off x="4672691" y="4158469"/>
              <a:ext cx="2253739" cy="417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3600" dirty="0">
                  <a:latin typeface="Baoli SC" panose="02010600040101010101" pitchFamily="2" charset="-122"/>
                  <a:ea typeface="Baoli SC" panose="02010600040101010101" pitchFamily="2" charset="-122"/>
                </a:rPr>
                <a:t>那麼 問題來了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59FED059-AD25-7E4D-AA20-CF7CC36D0786}"/>
              </a:ext>
            </a:extLst>
          </p:cNvPr>
          <p:cNvSpPr/>
          <p:nvPr/>
        </p:nvSpPr>
        <p:spPr>
          <a:xfrm>
            <a:off x="5253976" y="2859915"/>
            <a:ext cx="57679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400" dirty="0">
                <a:latin typeface="PingFang SC" panose="020B0400000000000000" pitchFamily="34" charset="-122"/>
                <a:ea typeface="PingFang SC" panose="020B0400000000000000" pitchFamily="34" charset="-122"/>
                <a:cs typeface="Yuppy SC" panose="020F0603040207020204" pitchFamily="34" charset="-122"/>
              </a:rPr>
              <a:t>How many Workers ?</a:t>
            </a:r>
            <a:endParaRPr kumimoji="1" lang="zh-TW" altLang="en-US" sz="4400" dirty="0">
              <a:latin typeface="PingFang SC" panose="020B0400000000000000" pitchFamily="34" charset="-122"/>
              <a:ea typeface="PingFang SC" panose="020B0400000000000000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14347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BB5E3CB-C241-FF44-91BF-C00546BBE373}"/>
              </a:ext>
            </a:extLst>
          </p:cNvPr>
          <p:cNvSpPr txBox="1"/>
          <p:nvPr/>
        </p:nvSpPr>
        <p:spPr>
          <a:xfrm>
            <a:off x="1197185" y="3163817"/>
            <a:ext cx="3493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9.Nginx</a:t>
            </a:r>
            <a:r>
              <a:rPr kumimoji="1" lang="zh-TW" altLang="en-US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訪問限制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DE14D58-202A-1E48-B3F8-1048301653C8}"/>
              </a:ext>
            </a:extLst>
          </p:cNvPr>
          <p:cNvGrpSpPr/>
          <p:nvPr/>
        </p:nvGrpSpPr>
        <p:grpSpPr>
          <a:xfrm>
            <a:off x="5257700" y="2062680"/>
            <a:ext cx="5240537" cy="1077218"/>
            <a:chOff x="2609540" y="2704141"/>
            <a:chExt cx="3579300" cy="669321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830FFC2-80A8-5545-9AEC-4C7A725E2307}"/>
                </a:ext>
              </a:extLst>
            </p:cNvPr>
            <p:cNvSpPr/>
            <p:nvPr/>
          </p:nvSpPr>
          <p:spPr>
            <a:xfrm>
              <a:off x="2609540" y="2736502"/>
              <a:ext cx="3384355" cy="32509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 dirty="0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CDCD04C7-DDDD-A44B-A5E0-EA30C298F93E}"/>
                </a:ext>
              </a:extLst>
            </p:cNvPr>
            <p:cNvSpPr txBox="1"/>
            <p:nvPr/>
          </p:nvSpPr>
          <p:spPr>
            <a:xfrm>
              <a:off x="2609540" y="2704141"/>
              <a:ext cx="3579300" cy="66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3200" dirty="0" err="1">
                  <a:latin typeface="Yuppy SC" panose="020F0603040207020204" pitchFamily="34" charset="-122"/>
                  <a:ea typeface="Yuppy SC" panose="020F0603040207020204" pitchFamily="34" charset="-122"/>
                  <a:cs typeface="Yuppy SC" panose="020F0603040207020204" pitchFamily="34" charset="-122"/>
                </a:rPr>
                <a:t>ngx_http_limit_req_module</a:t>
              </a:r>
              <a:endParaRPr kumimoji="1" lang="zh-TW" altLang="en-US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174F39-86D9-C940-B853-078D72EBE96E}"/>
              </a:ext>
            </a:extLst>
          </p:cNvPr>
          <p:cNvSpPr txBox="1"/>
          <p:nvPr/>
        </p:nvSpPr>
        <p:spPr>
          <a:xfrm>
            <a:off x="5220540" y="3907620"/>
            <a:ext cx="5405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ngx_http_limit_conn_module</a:t>
            </a:r>
            <a:endParaRPr kumimoji="1" lang="zh-TW" altLang="en-US" sz="32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AFDA4EC5-6A82-6D47-95D4-31D9ED7E0C2A}"/>
              </a:ext>
            </a:extLst>
          </p:cNvPr>
          <p:cNvCxnSpPr>
            <a:cxnSpLocks/>
          </p:cNvCxnSpPr>
          <p:nvPr/>
        </p:nvCxnSpPr>
        <p:spPr>
          <a:xfrm flipV="1">
            <a:off x="4419781" y="2637977"/>
            <a:ext cx="682385" cy="8182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67AB366-6EF9-2542-BEDC-9CE36F9C6FD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419781" y="3456204"/>
            <a:ext cx="800759" cy="74380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4456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1070FF1-9050-6A46-98EF-937C63786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892" y="4655756"/>
            <a:ext cx="4953000" cy="7874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9CD3C8A-70EB-2B42-8CE9-EDB4E9E3C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892" y="1741561"/>
            <a:ext cx="10566400" cy="11049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F380D4E-7A19-1240-892E-EDD9D473ABDA}"/>
              </a:ext>
            </a:extLst>
          </p:cNvPr>
          <p:cNvSpPr txBox="1"/>
          <p:nvPr/>
        </p:nvSpPr>
        <p:spPr>
          <a:xfrm>
            <a:off x="1057911" y="1125477"/>
            <a:ext cx="3780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8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etc</a:t>
            </a: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8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</a:t>
            </a: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8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nginx.conf</a:t>
            </a:r>
            <a:endParaRPr kumimoji="1" lang="zh-TW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F435E8-8D6D-564C-87A4-94DD9E807D23}"/>
              </a:ext>
            </a:extLst>
          </p:cNvPr>
          <p:cNvSpPr txBox="1"/>
          <p:nvPr/>
        </p:nvSpPr>
        <p:spPr>
          <a:xfrm>
            <a:off x="1057911" y="4044226"/>
            <a:ext cx="3942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8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etc</a:t>
            </a: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8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</a:t>
            </a: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8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conf.d</a:t>
            </a: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/*.conf</a:t>
            </a:r>
            <a:endParaRPr kumimoji="1" lang="zh-TW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13507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D724403-C4E9-924C-91F3-3D323EF7B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46" y="0"/>
            <a:ext cx="10037907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F170469-0409-F246-A649-F431FDFF5688}"/>
              </a:ext>
            </a:extLst>
          </p:cNvPr>
          <p:cNvSpPr/>
          <p:nvPr/>
        </p:nvSpPr>
        <p:spPr>
          <a:xfrm>
            <a:off x="1077046" y="5833641"/>
            <a:ext cx="4062113" cy="717630"/>
          </a:xfrm>
          <a:prstGeom prst="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90898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58383F3-111D-9F43-AA30-0ADD307B33BB}"/>
              </a:ext>
            </a:extLst>
          </p:cNvPr>
          <p:cNvSpPr txBox="1"/>
          <p:nvPr/>
        </p:nvSpPr>
        <p:spPr>
          <a:xfrm>
            <a:off x="4258776" y="663311"/>
            <a:ext cx="3674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會產生大量限制錯誤日誌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917A9B2-980A-C047-827E-EEAE04EB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4852"/>
            <a:ext cx="12192000" cy="498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628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A6324CC6-9418-C042-94DD-A2C120D707CD}"/>
              </a:ext>
            </a:extLst>
          </p:cNvPr>
          <p:cNvSpPr/>
          <p:nvPr/>
        </p:nvSpPr>
        <p:spPr>
          <a:xfrm>
            <a:off x="3180310" y="2090021"/>
            <a:ext cx="1460628" cy="431693"/>
          </a:xfrm>
          <a:prstGeom prst="rect">
            <a:avLst/>
          </a:prstGeom>
          <a:solidFill>
            <a:schemeClr val="bg2">
              <a:lumMod val="90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0EC10D5-0F2B-3B44-86FD-8E5B53AB533E}"/>
              </a:ext>
            </a:extLst>
          </p:cNvPr>
          <p:cNvSpPr txBox="1"/>
          <p:nvPr/>
        </p:nvSpPr>
        <p:spPr>
          <a:xfrm>
            <a:off x="405531" y="3442475"/>
            <a:ext cx="3505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10.Nginx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訪問控制</a:t>
            </a:r>
          </a:p>
        </p:txBody>
      </p:sp>
      <p:sp>
        <p:nvSpPr>
          <p:cNvPr id="6" name="左中括弧 5">
            <a:extLst>
              <a:ext uri="{FF2B5EF4-FFF2-40B4-BE49-F238E27FC236}">
                <a16:creationId xmlns:a16="http://schemas.microsoft.com/office/drawing/2014/main" id="{85B77415-179D-3446-B380-DCAF5D7256E1}"/>
              </a:ext>
            </a:extLst>
          </p:cNvPr>
          <p:cNvSpPr/>
          <p:nvPr/>
        </p:nvSpPr>
        <p:spPr>
          <a:xfrm>
            <a:off x="3121791" y="2586737"/>
            <a:ext cx="2054821" cy="2654470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755EE47-A3F5-DA4F-9460-72CB31CAEBEB}"/>
              </a:ext>
            </a:extLst>
          </p:cNvPr>
          <p:cNvSpPr txBox="1"/>
          <p:nvPr/>
        </p:nvSpPr>
        <p:spPr>
          <a:xfrm>
            <a:off x="3170997" y="2099335"/>
            <a:ext cx="1482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基於主機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ED3FDDD-A984-EA4B-8CA8-242A12DBE2A4}"/>
              </a:ext>
            </a:extLst>
          </p:cNvPr>
          <p:cNvSpPr txBox="1"/>
          <p:nvPr/>
        </p:nvSpPr>
        <p:spPr>
          <a:xfrm>
            <a:off x="3205655" y="4714519"/>
            <a:ext cx="1609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基於用戶</a:t>
            </a:r>
          </a:p>
        </p:txBody>
      </p:sp>
      <p:sp>
        <p:nvSpPr>
          <p:cNvPr id="9" name="左中括弧 8">
            <a:extLst>
              <a:ext uri="{FF2B5EF4-FFF2-40B4-BE49-F238E27FC236}">
                <a16:creationId xmlns:a16="http://schemas.microsoft.com/office/drawing/2014/main" id="{EE944D45-4BFD-1345-BC6B-DCA7368AFEA1}"/>
              </a:ext>
            </a:extLst>
          </p:cNvPr>
          <p:cNvSpPr/>
          <p:nvPr/>
        </p:nvSpPr>
        <p:spPr>
          <a:xfrm>
            <a:off x="5222472" y="1549571"/>
            <a:ext cx="1747055" cy="2654470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19817D2-EB2E-1948-B487-7CD317B19810}"/>
              </a:ext>
            </a:extLst>
          </p:cNvPr>
          <p:cNvSpPr txBox="1"/>
          <p:nvPr/>
        </p:nvSpPr>
        <p:spPr>
          <a:xfrm>
            <a:off x="5314660" y="1042863"/>
            <a:ext cx="1747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module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A3E867D-A1CD-C24F-BABD-F2407EDA84DF}"/>
              </a:ext>
            </a:extLst>
          </p:cNvPr>
          <p:cNvSpPr txBox="1"/>
          <p:nvPr/>
        </p:nvSpPr>
        <p:spPr>
          <a:xfrm>
            <a:off x="5314660" y="2274229"/>
            <a:ext cx="1521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Directives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B177E060-5A6B-AD47-A860-31C83718D22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222472" y="2645816"/>
            <a:ext cx="1884097" cy="961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833BD42-C96D-C240-AEC2-F3C3C9F06BB6}"/>
              </a:ext>
            </a:extLst>
          </p:cNvPr>
          <p:cNvSpPr txBox="1"/>
          <p:nvPr/>
        </p:nvSpPr>
        <p:spPr>
          <a:xfrm>
            <a:off x="5314660" y="3686279"/>
            <a:ext cx="1348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Syntax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F429314-183A-7E40-B444-5BB6EA865A86}"/>
              </a:ext>
            </a:extLst>
          </p:cNvPr>
          <p:cNvSpPr txBox="1"/>
          <p:nvPr/>
        </p:nvSpPr>
        <p:spPr>
          <a:xfrm>
            <a:off x="7015387" y="1062003"/>
            <a:ext cx="4417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ngx_http_access_module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17" name="左中括弧 16">
            <a:extLst>
              <a:ext uri="{FF2B5EF4-FFF2-40B4-BE49-F238E27FC236}">
                <a16:creationId xmlns:a16="http://schemas.microsoft.com/office/drawing/2014/main" id="{69518427-12FE-0741-9A20-14E0783C5794}"/>
              </a:ext>
            </a:extLst>
          </p:cNvPr>
          <p:cNvSpPr/>
          <p:nvPr/>
        </p:nvSpPr>
        <p:spPr>
          <a:xfrm>
            <a:off x="7106569" y="2295784"/>
            <a:ext cx="793153" cy="719299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DE8F1DE-6C5C-2945-A5AC-F51A2437D24F}"/>
              </a:ext>
            </a:extLst>
          </p:cNvPr>
          <p:cNvSpPr txBox="1"/>
          <p:nvPr/>
        </p:nvSpPr>
        <p:spPr>
          <a:xfrm>
            <a:off x="7079395" y="1917996"/>
            <a:ext cx="896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allow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6B17ECC-FC29-444A-83D1-13F60DBEE14C}"/>
              </a:ext>
            </a:extLst>
          </p:cNvPr>
          <p:cNvSpPr txBox="1"/>
          <p:nvPr/>
        </p:nvSpPr>
        <p:spPr>
          <a:xfrm>
            <a:off x="7110215" y="2564890"/>
            <a:ext cx="1041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deny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23" name="左中括弧 22">
            <a:extLst>
              <a:ext uri="{FF2B5EF4-FFF2-40B4-BE49-F238E27FC236}">
                <a16:creationId xmlns:a16="http://schemas.microsoft.com/office/drawing/2014/main" id="{3486ECB0-A4AA-9D45-887E-FA05058301A2}"/>
              </a:ext>
            </a:extLst>
          </p:cNvPr>
          <p:cNvSpPr/>
          <p:nvPr/>
        </p:nvSpPr>
        <p:spPr>
          <a:xfrm>
            <a:off x="7067940" y="3818422"/>
            <a:ext cx="793153" cy="641548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140DC84-D7B5-D644-877A-A5B1BA1836A2}"/>
              </a:ext>
            </a:extLst>
          </p:cNvPr>
          <p:cNvSpPr txBox="1"/>
          <p:nvPr/>
        </p:nvSpPr>
        <p:spPr>
          <a:xfrm>
            <a:off x="7015387" y="3396191"/>
            <a:ext cx="5556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Syntax: allow address | CIDR | UNIX: | all;</a:t>
            </a:r>
            <a:endParaRPr kumimoji="1" lang="zh-TW" altLang="en-US" sz="20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B07BAC0-CF90-044E-AC50-8C9185064692}"/>
              </a:ext>
            </a:extLst>
          </p:cNvPr>
          <p:cNvSpPr txBox="1"/>
          <p:nvPr/>
        </p:nvSpPr>
        <p:spPr>
          <a:xfrm>
            <a:off x="7077525" y="3997118"/>
            <a:ext cx="5556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Context:http</a:t>
            </a:r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, </a:t>
            </a:r>
            <a:r>
              <a:rPr kumimoji="1" lang="en-US" altLang="zh-TW" sz="20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server,location</a:t>
            </a:r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, </a:t>
            </a:r>
            <a:r>
              <a:rPr kumimoji="1" lang="en-US" altLang="zh-TW" sz="20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limit_except</a:t>
            </a:r>
            <a:endParaRPr kumimoji="1" lang="zh-TW" altLang="en-US" sz="20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89914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698766C-3A93-344F-8DD9-9943A2CA6716}"/>
              </a:ext>
            </a:extLst>
          </p:cNvPr>
          <p:cNvSpPr txBox="1"/>
          <p:nvPr/>
        </p:nvSpPr>
        <p:spPr>
          <a:xfrm>
            <a:off x="435172" y="707569"/>
            <a:ext cx="4426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8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etc</a:t>
            </a: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8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</a:t>
            </a: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8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conf.d</a:t>
            </a: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8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test.conf</a:t>
            </a:r>
            <a:endParaRPr kumimoji="1" lang="zh-TW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03A9DCC-594A-5B4A-9A73-AF93FA933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269" y="2696902"/>
            <a:ext cx="7274975" cy="230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779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7517376-630F-1946-B1B9-F957B4971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076"/>
          <a:stretch/>
        </p:blipFill>
        <p:spPr>
          <a:xfrm>
            <a:off x="-41306" y="2083443"/>
            <a:ext cx="12233306" cy="250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13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3FFF8BB0-0BE0-EB43-AC46-B48D8DE4BA79}"/>
              </a:ext>
            </a:extLst>
          </p:cNvPr>
          <p:cNvSpPr/>
          <p:nvPr/>
        </p:nvSpPr>
        <p:spPr>
          <a:xfrm>
            <a:off x="2944255" y="4199642"/>
            <a:ext cx="1460628" cy="431693"/>
          </a:xfrm>
          <a:prstGeom prst="rect">
            <a:avLst/>
          </a:prstGeom>
          <a:solidFill>
            <a:schemeClr val="bg2">
              <a:lumMod val="90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0EC10D5-0F2B-3B44-86FD-8E5B53AB533E}"/>
              </a:ext>
            </a:extLst>
          </p:cNvPr>
          <p:cNvSpPr txBox="1"/>
          <p:nvPr/>
        </p:nvSpPr>
        <p:spPr>
          <a:xfrm>
            <a:off x="208761" y="3198167"/>
            <a:ext cx="3505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10.Nginx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訪問控制</a:t>
            </a:r>
          </a:p>
        </p:txBody>
      </p:sp>
      <p:sp>
        <p:nvSpPr>
          <p:cNvPr id="6" name="左中括弧 5">
            <a:extLst>
              <a:ext uri="{FF2B5EF4-FFF2-40B4-BE49-F238E27FC236}">
                <a16:creationId xmlns:a16="http://schemas.microsoft.com/office/drawing/2014/main" id="{85B77415-179D-3446-B380-DCAF5D7256E1}"/>
              </a:ext>
            </a:extLst>
          </p:cNvPr>
          <p:cNvSpPr/>
          <p:nvPr/>
        </p:nvSpPr>
        <p:spPr>
          <a:xfrm>
            <a:off x="2855141" y="1867574"/>
            <a:ext cx="1663445" cy="2924868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755EE47-A3F5-DA4F-9460-72CB31CAEBEB}"/>
              </a:ext>
            </a:extLst>
          </p:cNvPr>
          <p:cNvSpPr txBox="1"/>
          <p:nvPr/>
        </p:nvSpPr>
        <p:spPr>
          <a:xfrm>
            <a:off x="2938264" y="1405908"/>
            <a:ext cx="1482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基於主機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ED3FDDD-A984-EA4B-8CA8-242A12DBE2A4}"/>
              </a:ext>
            </a:extLst>
          </p:cNvPr>
          <p:cNvSpPr txBox="1"/>
          <p:nvPr/>
        </p:nvSpPr>
        <p:spPr>
          <a:xfrm>
            <a:off x="2966894" y="4199641"/>
            <a:ext cx="1527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基於用戶</a:t>
            </a:r>
          </a:p>
        </p:txBody>
      </p:sp>
      <p:sp>
        <p:nvSpPr>
          <p:cNvPr id="25" name="左中括弧 24">
            <a:extLst>
              <a:ext uri="{FF2B5EF4-FFF2-40B4-BE49-F238E27FC236}">
                <a16:creationId xmlns:a16="http://schemas.microsoft.com/office/drawing/2014/main" id="{38031378-A148-1B41-A003-BC55A2B4DB33}"/>
              </a:ext>
            </a:extLst>
          </p:cNvPr>
          <p:cNvSpPr/>
          <p:nvPr/>
        </p:nvSpPr>
        <p:spPr>
          <a:xfrm>
            <a:off x="4576562" y="2863769"/>
            <a:ext cx="1211617" cy="2564438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9FF5488-9B28-0247-8F4D-9308CBD4A4EC}"/>
              </a:ext>
            </a:extLst>
          </p:cNvPr>
          <p:cNvSpPr txBox="1"/>
          <p:nvPr/>
        </p:nvSpPr>
        <p:spPr>
          <a:xfrm>
            <a:off x="4620105" y="2334846"/>
            <a:ext cx="1482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module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A3DCEE1-5EE4-C940-B0B3-1434F85CF31C}"/>
              </a:ext>
            </a:extLst>
          </p:cNvPr>
          <p:cNvSpPr txBox="1"/>
          <p:nvPr/>
        </p:nvSpPr>
        <p:spPr>
          <a:xfrm>
            <a:off x="5860588" y="2355936"/>
            <a:ext cx="4125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ngx_http_auth_basic_module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0287B7A-C1E3-9B46-B761-75D7D5ADC247}"/>
              </a:ext>
            </a:extLst>
          </p:cNvPr>
          <p:cNvSpPr txBox="1"/>
          <p:nvPr/>
        </p:nvSpPr>
        <p:spPr>
          <a:xfrm>
            <a:off x="4621080" y="4847635"/>
            <a:ext cx="1167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Syntax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A169814-21CE-784F-9C9F-3C41920AAA25}"/>
              </a:ext>
            </a:extLst>
          </p:cNvPr>
          <p:cNvSpPr txBox="1"/>
          <p:nvPr/>
        </p:nvSpPr>
        <p:spPr>
          <a:xfrm>
            <a:off x="5802612" y="4551042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Syntax:  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auth_basic_string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| off;</a:t>
            </a:r>
          </a:p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Context: http, server, location, 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limit_except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3506CC1-9605-0346-BD12-F13023DA5C60}"/>
              </a:ext>
            </a:extLst>
          </p:cNvPr>
          <p:cNvSpPr txBox="1"/>
          <p:nvPr/>
        </p:nvSpPr>
        <p:spPr>
          <a:xfrm>
            <a:off x="5802612" y="5463994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Syntax:  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auth_basic_user_file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file;</a:t>
            </a:r>
          </a:p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Context: http, server, location, 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limit_except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82856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927818E9-FE5A-7248-983E-68A4D47E71DD}"/>
              </a:ext>
            </a:extLst>
          </p:cNvPr>
          <p:cNvSpPr/>
          <p:nvPr/>
        </p:nvSpPr>
        <p:spPr>
          <a:xfrm>
            <a:off x="3380388" y="1793962"/>
            <a:ext cx="1549995" cy="436851"/>
          </a:xfrm>
          <a:prstGeom prst="rect">
            <a:avLst/>
          </a:prstGeom>
          <a:solidFill>
            <a:schemeClr val="bg2">
              <a:lumMod val="90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99F88-E5E0-504B-A321-715E863A3809}"/>
              </a:ext>
            </a:extLst>
          </p:cNvPr>
          <p:cNvSpPr txBox="1"/>
          <p:nvPr/>
        </p:nvSpPr>
        <p:spPr>
          <a:xfrm>
            <a:off x="359526" y="3166337"/>
            <a:ext cx="3980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11.Nginx 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代理伺服器</a:t>
            </a:r>
          </a:p>
        </p:txBody>
      </p:sp>
      <p:sp>
        <p:nvSpPr>
          <p:cNvPr id="9" name="左中括弧 8">
            <a:extLst>
              <a:ext uri="{FF2B5EF4-FFF2-40B4-BE49-F238E27FC236}">
                <a16:creationId xmlns:a16="http://schemas.microsoft.com/office/drawing/2014/main" id="{8A57CF6C-9A42-FB4E-A71E-43ADF79F1734}"/>
              </a:ext>
            </a:extLst>
          </p:cNvPr>
          <p:cNvSpPr/>
          <p:nvPr/>
        </p:nvSpPr>
        <p:spPr>
          <a:xfrm>
            <a:off x="3380391" y="2317182"/>
            <a:ext cx="1832060" cy="2223636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B70E39C-3289-BF40-A14E-57CCF5E2137F}"/>
              </a:ext>
            </a:extLst>
          </p:cNvPr>
          <p:cNvSpPr txBox="1"/>
          <p:nvPr/>
        </p:nvSpPr>
        <p:spPr>
          <a:xfrm>
            <a:off x="3344027" y="1793962"/>
            <a:ext cx="2113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正向代理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F043099-F7F2-024F-9374-3B669C89AAE8}"/>
              </a:ext>
            </a:extLst>
          </p:cNvPr>
          <p:cNvSpPr txBox="1"/>
          <p:nvPr/>
        </p:nvSpPr>
        <p:spPr>
          <a:xfrm>
            <a:off x="3380389" y="3931229"/>
            <a:ext cx="2040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反向代理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A7F35C5-1C68-B645-81F3-D4BCCDB63A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3" r="7604" b="44346"/>
          <a:stretch/>
        </p:blipFill>
        <p:spPr>
          <a:xfrm>
            <a:off x="5638002" y="637312"/>
            <a:ext cx="5065469" cy="283652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6F2E03C-1722-C644-B39F-6F5C25C8D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67" t="61069" r="7377"/>
          <a:stretch/>
        </p:blipFill>
        <p:spPr>
          <a:xfrm>
            <a:off x="5638003" y="3931229"/>
            <a:ext cx="5749287" cy="246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787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70D9FF-FDA3-A640-B4F1-E1B98D13A832}"/>
              </a:ext>
            </a:extLst>
          </p:cNvPr>
          <p:cNvSpPr/>
          <p:nvPr/>
        </p:nvSpPr>
        <p:spPr>
          <a:xfrm>
            <a:off x="2795080" y="2197016"/>
            <a:ext cx="704931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resolver 114.114.114.114 8.8.8.8;</a:t>
            </a:r>
            <a:endParaRPr kumimoji="1" lang="zh-TW" altLang="zh-TW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server {</a:t>
            </a:r>
            <a:endParaRPr kumimoji="1" lang="zh-TW" altLang="zh-TW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	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resolver_timeout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5s;</a:t>
            </a:r>
            <a:endParaRPr kumimoji="1" lang="zh-TW" altLang="zh-TW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	listen 81;</a:t>
            </a:r>
            <a:endParaRPr kumimoji="1" lang="zh-TW" altLang="zh-TW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	location / {</a:t>
            </a:r>
            <a:endParaRPr kumimoji="1" lang="zh-TW" altLang="zh-TW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		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proxy_pass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http://$</a:t>
            </a:r>
            <a:r>
              <a:rPr kumimoji="1" lang="en-US" altLang="zh-TW" sz="24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host$request_uri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;</a:t>
            </a:r>
            <a:endParaRPr kumimoji="1" lang="zh-TW" altLang="zh-TW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	}</a:t>
            </a:r>
            <a:endParaRPr kumimoji="1" lang="zh-TW" altLang="zh-TW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}</a:t>
            </a:r>
            <a:endParaRPr kumimoji="1" lang="zh-TW" altLang="zh-TW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0820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C40D491-B65A-5A48-A0CF-FB11DBDDF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050"/>
          <a:stretch/>
        </p:blipFill>
        <p:spPr>
          <a:xfrm>
            <a:off x="2071869" y="796341"/>
            <a:ext cx="7504296" cy="583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982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D88CFDC3-276C-E845-8D0F-6C9793D296EE}"/>
              </a:ext>
            </a:extLst>
          </p:cNvPr>
          <p:cNvSpPr/>
          <p:nvPr/>
        </p:nvSpPr>
        <p:spPr>
          <a:xfrm>
            <a:off x="6591175" y="2787013"/>
            <a:ext cx="2344481" cy="420580"/>
          </a:xfrm>
          <a:prstGeom prst="rect">
            <a:avLst/>
          </a:prstGeom>
          <a:solidFill>
            <a:schemeClr val="bg2">
              <a:lumMod val="90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27818E9-FE5A-7248-983E-68A4D47E71DD}"/>
              </a:ext>
            </a:extLst>
          </p:cNvPr>
          <p:cNvSpPr/>
          <p:nvPr/>
        </p:nvSpPr>
        <p:spPr>
          <a:xfrm>
            <a:off x="4148235" y="3207592"/>
            <a:ext cx="1549995" cy="436851"/>
          </a:xfrm>
          <a:prstGeom prst="rect">
            <a:avLst/>
          </a:prstGeom>
          <a:solidFill>
            <a:schemeClr val="bg2">
              <a:lumMod val="90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99F88-E5E0-504B-A321-715E863A3809}"/>
              </a:ext>
            </a:extLst>
          </p:cNvPr>
          <p:cNvSpPr txBox="1"/>
          <p:nvPr/>
        </p:nvSpPr>
        <p:spPr>
          <a:xfrm>
            <a:off x="938716" y="3150634"/>
            <a:ext cx="3193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11.Nginx 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代理伺服器</a:t>
            </a:r>
          </a:p>
        </p:txBody>
      </p:sp>
      <p:sp>
        <p:nvSpPr>
          <p:cNvPr id="9" name="左中括弧 8">
            <a:extLst>
              <a:ext uri="{FF2B5EF4-FFF2-40B4-BE49-F238E27FC236}">
                <a16:creationId xmlns:a16="http://schemas.microsoft.com/office/drawing/2014/main" id="{8A57CF6C-9A42-FB4E-A71E-43ADF79F1734}"/>
              </a:ext>
            </a:extLst>
          </p:cNvPr>
          <p:cNvSpPr/>
          <p:nvPr/>
        </p:nvSpPr>
        <p:spPr>
          <a:xfrm>
            <a:off x="3959580" y="1500201"/>
            <a:ext cx="1832060" cy="2357668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B70E39C-3289-BF40-A14E-57CCF5E2137F}"/>
              </a:ext>
            </a:extLst>
          </p:cNvPr>
          <p:cNvSpPr txBox="1"/>
          <p:nvPr/>
        </p:nvSpPr>
        <p:spPr>
          <a:xfrm>
            <a:off x="3959580" y="993737"/>
            <a:ext cx="2113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正向代理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F043099-F7F2-024F-9374-3B669C89AAE8}"/>
              </a:ext>
            </a:extLst>
          </p:cNvPr>
          <p:cNvSpPr txBox="1"/>
          <p:nvPr/>
        </p:nvSpPr>
        <p:spPr>
          <a:xfrm>
            <a:off x="4131991" y="3170486"/>
            <a:ext cx="1627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反向代理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32FBFAC-2AF7-6F45-99F5-E8359C250E34}"/>
              </a:ext>
            </a:extLst>
          </p:cNvPr>
          <p:cNvSpPr txBox="1"/>
          <p:nvPr/>
        </p:nvSpPr>
        <p:spPr>
          <a:xfrm>
            <a:off x="7999096" y="3381454"/>
            <a:ext cx="4192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ngx_http_proxy_module</a:t>
            </a:r>
            <a:endParaRPr kumimoji="1" lang="zh-TW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D13E398-6FFF-3740-A2EB-A6F7F877FEBE}"/>
              </a:ext>
            </a:extLst>
          </p:cNvPr>
          <p:cNvSpPr txBox="1"/>
          <p:nvPr/>
        </p:nvSpPr>
        <p:spPr>
          <a:xfrm>
            <a:off x="6514010" y="2807482"/>
            <a:ext cx="2548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反向代理</a:t>
            </a:r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Proxy </a:t>
            </a:r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配置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B8428A8-0493-8040-87B3-715BB97E0A48}"/>
              </a:ext>
            </a:extLst>
          </p:cNvPr>
          <p:cNvSpPr txBox="1"/>
          <p:nvPr/>
        </p:nvSpPr>
        <p:spPr>
          <a:xfrm>
            <a:off x="6514011" y="4106426"/>
            <a:ext cx="2548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反向代理</a:t>
            </a:r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Proxy </a:t>
            </a:r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快取</a:t>
            </a:r>
          </a:p>
        </p:txBody>
      </p:sp>
      <p:sp>
        <p:nvSpPr>
          <p:cNvPr id="15" name="左中括弧 14">
            <a:extLst>
              <a:ext uri="{FF2B5EF4-FFF2-40B4-BE49-F238E27FC236}">
                <a16:creationId xmlns:a16="http://schemas.microsoft.com/office/drawing/2014/main" id="{BA464F84-6259-8B4E-9AA4-F91F2AAD7ABD}"/>
              </a:ext>
            </a:extLst>
          </p:cNvPr>
          <p:cNvSpPr/>
          <p:nvPr/>
        </p:nvSpPr>
        <p:spPr>
          <a:xfrm>
            <a:off x="5868805" y="3041506"/>
            <a:ext cx="645205" cy="1264975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19665951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152DD36-1EC0-7248-B2A8-542959A0B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3"/>
          <a:stretch/>
        </p:blipFill>
        <p:spPr>
          <a:xfrm>
            <a:off x="497710" y="2755900"/>
            <a:ext cx="11484819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352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0A9373A-56AD-3643-959E-5B3D1BD72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360" b="47252"/>
          <a:stretch/>
        </p:blipFill>
        <p:spPr>
          <a:xfrm>
            <a:off x="6693599" y="1046663"/>
            <a:ext cx="5135462" cy="282646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877855C-EEBD-D04F-BBE1-C089039850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282"/>
          <a:stretch/>
        </p:blipFill>
        <p:spPr>
          <a:xfrm>
            <a:off x="321846" y="1162410"/>
            <a:ext cx="5558146" cy="3347327"/>
          </a:xfrm>
          <a:prstGeom prst="rect">
            <a:avLst/>
          </a:prstGeom>
        </p:spPr>
      </p:pic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65E7D6ED-5BD9-7049-8023-2A5ED1BACD1F}"/>
              </a:ext>
            </a:extLst>
          </p:cNvPr>
          <p:cNvCxnSpPr>
            <a:cxnSpLocks/>
          </p:cNvCxnSpPr>
          <p:nvPr/>
        </p:nvCxnSpPr>
        <p:spPr>
          <a:xfrm flipV="1">
            <a:off x="5139587" y="2625965"/>
            <a:ext cx="155401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B0537FA4-8F87-B246-98E3-863DFD44E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2113"/>
            <a:ext cx="12192000" cy="107526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C4A2251-37D7-5443-B613-C5A7B7CC4528}"/>
              </a:ext>
            </a:extLst>
          </p:cNvPr>
          <p:cNvSpPr txBox="1"/>
          <p:nvPr/>
        </p:nvSpPr>
        <p:spPr>
          <a:xfrm>
            <a:off x="4690158" y="4001202"/>
            <a:ext cx="3689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檢查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Docker </a:t>
            </a:r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裡面的</a:t>
            </a:r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log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59015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2247770-2D6E-DC40-91A0-5E7F2C3D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2375"/>
            <a:ext cx="12192000" cy="56766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792747F-ACC6-C74E-9785-AC73A21A07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450"/>
          <a:stretch/>
        </p:blipFill>
        <p:spPr>
          <a:xfrm>
            <a:off x="1365812" y="1705625"/>
            <a:ext cx="9942653" cy="196519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CDC1744-68CC-A94F-8D52-6072468D20FA}"/>
              </a:ext>
            </a:extLst>
          </p:cNvPr>
          <p:cNvSpPr txBox="1"/>
          <p:nvPr/>
        </p:nvSpPr>
        <p:spPr>
          <a:xfrm>
            <a:off x="5143499" y="902054"/>
            <a:ext cx="2113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Local </a:t>
            </a:r>
            <a:r>
              <a:rPr kumimoji="1" lang="en-US" altLang="zh-TW" sz="28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</a:t>
            </a:r>
            <a:endParaRPr kumimoji="1" lang="zh-TW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13B1D7-D037-6649-8818-3FABB620003F}"/>
              </a:ext>
            </a:extLst>
          </p:cNvPr>
          <p:cNvSpPr txBox="1"/>
          <p:nvPr/>
        </p:nvSpPr>
        <p:spPr>
          <a:xfrm>
            <a:off x="5398143" y="4339714"/>
            <a:ext cx="2449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Docker log</a:t>
            </a:r>
            <a:endParaRPr kumimoji="1" lang="zh-TW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F8FA77-C35D-524B-A500-D7DAC2663055}"/>
              </a:ext>
            </a:extLst>
          </p:cNvPr>
          <p:cNvSpPr/>
          <p:nvPr/>
        </p:nvSpPr>
        <p:spPr>
          <a:xfrm>
            <a:off x="2639027" y="2636134"/>
            <a:ext cx="8299047" cy="1034681"/>
          </a:xfrm>
          <a:prstGeom prst="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0966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65F46A6-0C88-7F4F-86B0-64E672502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7704"/>
            <a:ext cx="12192000" cy="133480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D0310AA-FC80-AE4B-91A9-55E15937F4C4}"/>
              </a:ext>
            </a:extLst>
          </p:cNvPr>
          <p:cNvSpPr txBox="1"/>
          <p:nvPr/>
        </p:nvSpPr>
        <p:spPr>
          <a:xfrm>
            <a:off x="3298786" y="1234484"/>
            <a:ext cx="6761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Docker      /</a:t>
            </a:r>
            <a:r>
              <a:rPr kumimoji="1" lang="en-US" altLang="zh-TW" sz="28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etc</a:t>
            </a: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8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</a:t>
            </a: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  <a:r>
              <a:rPr kumimoji="1" lang="en-US" altLang="zh-TW" sz="28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nginx.conf</a:t>
            </a:r>
            <a:endParaRPr kumimoji="1" lang="zh-TW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321448-E0E7-EF4B-A177-AC09CF4DC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64941"/>
            <a:ext cx="12192000" cy="107526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053A742-9C79-2F47-B3E9-2780A024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69340"/>
            <a:ext cx="12192000" cy="56766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F7B0AFE-1747-4E42-A08B-796D83155392}"/>
              </a:ext>
            </a:extLst>
          </p:cNvPr>
          <p:cNvSpPr/>
          <p:nvPr/>
        </p:nvSpPr>
        <p:spPr>
          <a:xfrm>
            <a:off x="6724892" y="2636135"/>
            <a:ext cx="3252486" cy="701792"/>
          </a:xfrm>
          <a:prstGeom prst="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DEC4F2-C88D-2443-9D02-970D8AFBC97F}"/>
              </a:ext>
            </a:extLst>
          </p:cNvPr>
          <p:cNvSpPr/>
          <p:nvPr/>
        </p:nvSpPr>
        <p:spPr>
          <a:xfrm>
            <a:off x="9317619" y="4823443"/>
            <a:ext cx="567161" cy="216766"/>
          </a:xfrm>
          <a:prstGeom prst="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BBA411-A691-124B-9778-DDCE141B8AA1}"/>
              </a:ext>
            </a:extLst>
          </p:cNvPr>
          <p:cNvSpPr/>
          <p:nvPr/>
        </p:nvSpPr>
        <p:spPr>
          <a:xfrm>
            <a:off x="9340769" y="5771895"/>
            <a:ext cx="1307940" cy="265106"/>
          </a:xfrm>
          <a:prstGeom prst="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0977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9B7FFBDE-8D73-E44C-8534-777D9C64DD03}"/>
              </a:ext>
            </a:extLst>
          </p:cNvPr>
          <p:cNvSpPr txBox="1"/>
          <p:nvPr/>
        </p:nvSpPr>
        <p:spPr>
          <a:xfrm>
            <a:off x="756617" y="2725262"/>
            <a:ext cx="3112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12. Nginx Location</a:t>
            </a:r>
            <a:endParaRPr kumimoji="1" lang="zh-TW" altLang="en-US" sz="2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1470227-2BC7-AD4C-AE30-FF57DC70154E}"/>
              </a:ext>
            </a:extLst>
          </p:cNvPr>
          <p:cNvSpPr txBox="1"/>
          <p:nvPr/>
        </p:nvSpPr>
        <p:spPr>
          <a:xfrm>
            <a:off x="4644544" y="1658900"/>
            <a:ext cx="3112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使用的是正則表達式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EBFC45E-73EA-4442-BB2B-51011C9DD24E}"/>
              </a:ext>
            </a:extLst>
          </p:cNvPr>
          <p:cNvSpPr txBox="1"/>
          <p:nvPr/>
        </p:nvSpPr>
        <p:spPr>
          <a:xfrm>
            <a:off x="4446991" y="3038218"/>
            <a:ext cx="61546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location [=|~|~*!~|!~*|^~] /</a:t>
            </a:r>
            <a:r>
              <a:rPr kumimoji="1" lang="en-US" altLang="zh-TW" sz="32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uri</a:t>
            </a:r>
            <a:r>
              <a:rPr kumimoji="1" lang="en-US" altLang="zh-TW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 {</a:t>
            </a:r>
          </a:p>
          <a:p>
            <a:endParaRPr kumimoji="1" lang="en-US" altLang="zh-TW" sz="32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en-US" altLang="zh-TW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29812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2948900-0533-FA4A-A837-97944470BE46}"/>
              </a:ext>
            </a:extLst>
          </p:cNvPr>
          <p:cNvSpPr/>
          <p:nvPr/>
        </p:nvSpPr>
        <p:spPr>
          <a:xfrm>
            <a:off x="5396770" y="732628"/>
            <a:ext cx="699230" cy="40318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=</a:t>
            </a:r>
          </a:p>
          <a:p>
            <a:r>
              <a:rPr kumimoji="1" lang="en-US" altLang="zh-TW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~</a:t>
            </a:r>
          </a:p>
          <a:p>
            <a:r>
              <a:rPr kumimoji="1" lang="en-US" altLang="zh-TW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~*</a:t>
            </a:r>
          </a:p>
          <a:p>
            <a:r>
              <a:rPr kumimoji="1" lang="en-US" altLang="zh-TW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</a:t>
            </a:r>
          </a:p>
          <a:p>
            <a:r>
              <a:rPr kumimoji="1" lang="en-US" altLang="zh-TW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^~</a:t>
            </a:r>
          </a:p>
          <a:p>
            <a:r>
              <a:rPr kumimoji="1" lang="en-US" altLang="zh-TW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!~</a:t>
            </a:r>
          </a:p>
          <a:p>
            <a:r>
              <a:rPr kumimoji="1" lang="en-US" altLang="zh-TW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!~*</a:t>
            </a:r>
          </a:p>
          <a:p>
            <a:endParaRPr kumimoji="1" lang="en-US" altLang="zh-TW" sz="32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1EED93C-9257-8B44-B247-448AF9A184F6}"/>
              </a:ext>
            </a:extLst>
          </p:cNvPr>
          <p:cNvSpPr txBox="1"/>
          <p:nvPr/>
        </p:nvSpPr>
        <p:spPr>
          <a:xfrm>
            <a:off x="1370074" y="5294842"/>
            <a:ext cx="977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Location</a:t>
            </a: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優先順序  </a:t>
            </a:r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=           ^~          ~  ~*  !~  !~*           / </a:t>
            </a:r>
            <a:endParaRPr kumimoji="1" lang="zh-TW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pic>
        <p:nvPicPr>
          <p:cNvPr id="5" name="圖形 4" descr="＞形箭號">
            <a:extLst>
              <a:ext uri="{FF2B5EF4-FFF2-40B4-BE49-F238E27FC236}">
                <a16:creationId xmlns:a16="http://schemas.microsoft.com/office/drawing/2014/main" id="{02D14956-0816-EF4B-AAC8-95117CE72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7940" y="5294842"/>
            <a:ext cx="457200" cy="457200"/>
          </a:xfrm>
          <a:prstGeom prst="rect">
            <a:avLst/>
          </a:prstGeom>
        </p:spPr>
      </p:pic>
      <p:pic>
        <p:nvPicPr>
          <p:cNvPr id="6" name="圖形 5" descr="＞形箭號">
            <a:extLst>
              <a:ext uri="{FF2B5EF4-FFF2-40B4-BE49-F238E27FC236}">
                <a16:creationId xmlns:a16="http://schemas.microsoft.com/office/drawing/2014/main" id="{013E5195-B260-AC42-8E99-35111AFFE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2690" y="5294842"/>
            <a:ext cx="457200" cy="457200"/>
          </a:xfrm>
          <a:prstGeom prst="rect">
            <a:avLst/>
          </a:prstGeom>
        </p:spPr>
      </p:pic>
      <p:pic>
        <p:nvPicPr>
          <p:cNvPr id="7" name="圖形 6" descr="＞形箭號">
            <a:extLst>
              <a:ext uri="{FF2B5EF4-FFF2-40B4-BE49-F238E27FC236}">
                <a16:creationId xmlns:a16="http://schemas.microsoft.com/office/drawing/2014/main" id="{740D9CDC-FC4E-DC42-B4BF-892B8D0D3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922" y="529484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396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9CE1739C-CBAE-BD4B-B421-1392DF78B214}"/>
              </a:ext>
            </a:extLst>
          </p:cNvPr>
          <p:cNvSpPr/>
          <p:nvPr/>
        </p:nvSpPr>
        <p:spPr>
          <a:xfrm>
            <a:off x="5303538" y="1901132"/>
            <a:ext cx="646561" cy="401225"/>
          </a:xfrm>
          <a:prstGeom prst="rect">
            <a:avLst/>
          </a:prstGeom>
          <a:solidFill>
            <a:schemeClr val="bg2">
              <a:lumMod val="90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5A5C617-3AF4-214F-94A5-91D0F9B2CF5C}"/>
              </a:ext>
            </a:extLst>
          </p:cNvPr>
          <p:cNvSpPr/>
          <p:nvPr/>
        </p:nvSpPr>
        <p:spPr>
          <a:xfrm>
            <a:off x="4006443" y="2498827"/>
            <a:ext cx="646561" cy="401225"/>
          </a:xfrm>
          <a:prstGeom prst="rect">
            <a:avLst/>
          </a:prstGeom>
          <a:solidFill>
            <a:schemeClr val="bg2">
              <a:lumMod val="90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16A1DA4-A8BE-9041-B169-B4D0309BEA84}"/>
              </a:ext>
            </a:extLst>
          </p:cNvPr>
          <p:cNvSpPr txBox="1"/>
          <p:nvPr/>
        </p:nvSpPr>
        <p:spPr>
          <a:xfrm>
            <a:off x="142448" y="3880691"/>
            <a:ext cx="3721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12.Load balance</a:t>
            </a: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集群</a:t>
            </a:r>
          </a:p>
        </p:txBody>
      </p:sp>
      <p:sp>
        <p:nvSpPr>
          <p:cNvPr id="3" name="左中括弧 2">
            <a:extLst>
              <a:ext uri="{FF2B5EF4-FFF2-40B4-BE49-F238E27FC236}">
                <a16:creationId xmlns:a16="http://schemas.microsoft.com/office/drawing/2014/main" id="{31A9BF48-DB9E-1A43-83A6-8B255084B62E}"/>
              </a:ext>
            </a:extLst>
          </p:cNvPr>
          <p:cNvSpPr/>
          <p:nvPr/>
        </p:nvSpPr>
        <p:spPr>
          <a:xfrm>
            <a:off x="3958776" y="3005140"/>
            <a:ext cx="992157" cy="3478142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A3E084A-512F-3742-AF42-C7D7349459C7}"/>
              </a:ext>
            </a:extLst>
          </p:cNvPr>
          <p:cNvSpPr txBox="1"/>
          <p:nvPr/>
        </p:nvSpPr>
        <p:spPr>
          <a:xfrm>
            <a:off x="4046099" y="2443104"/>
            <a:ext cx="792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LB</a:t>
            </a:r>
            <a:endParaRPr kumimoji="1" lang="zh-TW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4D6672B-CD96-0B4E-83A7-B8D683733FE0}"/>
              </a:ext>
            </a:extLst>
          </p:cNvPr>
          <p:cNvSpPr txBox="1"/>
          <p:nvPr/>
        </p:nvSpPr>
        <p:spPr>
          <a:xfrm>
            <a:off x="3964627" y="4803165"/>
            <a:ext cx="792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HA</a:t>
            </a:r>
            <a:endParaRPr kumimoji="1" lang="zh-TW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256EEED-C6EC-6344-8763-D5049A201B6B}"/>
              </a:ext>
            </a:extLst>
          </p:cNvPr>
          <p:cNvSpPr txBox="1"/>
          <p:nvPr/>
        </p:nvSpPr>
        <p:spPr>
          <a:xfrm>
            <a:off x="4006443" y="5935395"/>
            <a:ext cx="992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HPC</a:t>
            </a:r>
            <a:endParaRPr kumimoji="1" lang="zh-TW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7" name="左中括弧 6">
            <a:extLst>
              <a:ext uri="{FF2B5EF4-FFF2-40B4-BE49-F238E27FC236}">
                <a16:creationId xmlns:a16="http://schemas.microsoft.com/office/drawing/2014/main" id="{1DDD2FA5-9854-854D-ACB3-95867224B1C8}"/>
              </a:ext>
            </a:extLst>
          </p:cNvPr>
          <p:cNvSpPr/>
          <p:nvPr/>
        </p:nvSpPr>
        <p:spPr>
          <a:xfrm>
            <a:off x="4980020" y="2361235"/>
            <a:ext cx="2115262" cy="2720051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E5D1A5D-EA48-4B43-8F7D-CE87D06B3CA1}"/>
              </a:ext>
            </a:extLst>
          </p:cNvPr>
          <p:cNvSpPr txBox="1"/>
          <p:nvPr/>
        </p:nvSpPr>
        <p:spPr>
          <a:xfrm>
            <a:off x="5303538" y="1856495"/>
            <a:ext cx="792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LB</a:t>
            </a:r>
            <a:endParaRPr kumimoji="1" lang="zh-TW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37F9721C-75BC-BC4B-98E4-84F32C3B451E}"/>
              </a:ext>
            </a:extLst>
          </p:cNvPr>
          <p:cNvCxnSpPr>
            <a:cxnSpLocks/>
          </p:cNvCxnSpPr>
          <p:nvPr/>
        </p:nvCxnSpPr>
        <p:spPr>
          <a:xfrm>
            <a:off x="3958776" y="5309572"/>
            <a:ext cx="992157" cy="202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E77AC89-06FA-B941-B8C0-D9D3D6E0FE03}"/>
              </a:ext>
            </a:extLst>
          </p:cNvPr>
          <p:cNvSpPr txBox="1"/>
          <p:nvPr/>
        </p:nvSpPr>
        <p:spPr>
          <a:xfrm>
            <a:off x="6419519" y="1534950"/>
            <a:ext cx="567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有高可用能力，但不是高可用集群負載均衡集群，</a:t>
            </a:r>
            <a:endParaRPr kumimoji="1" lang="en-US" altLang="zh-TW" sz="20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zh-TW" altLang="en-US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是以提高服務的併發處理能力為根本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F43D743-95AD-FC4D-823C-3706C876D93A}"/>
              </a:ext>
            </a:extLst>
          </p:cNvPr>
          <p:cNvSpPr txBox="1"/>
          <p:nvPr/>
        </p:nvSpPr>
        <p:spPr>
          <a:xfrm>
            <a:off x="5140417" y="4347165"/>
            <a:ext cx="2494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工作方式分類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0C10D14-4182-BF41-98E1-3BD363F44FAD}"/>
              </a:ext>
            </a:extLst>
          </p:cNvPr>
          <p:cNvSpPr txBox="1"/>
          <p:nvPr/>
        </p:nvSpPr>
        <p:spPr>
          <a:xfrm>
            <a:off x="5184701" y="3247559"/>
            <a:ext cx="2405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Products </a:t>
            </a:r>
            <a:r>
              <a:rPr kumimoji="1" lang="zh-TW" altLang="en-US" sz="2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分類</a:t>
            </a:r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81B8824B-99EF-8F42-ACF5-97B0F51E08D7}"/>
              </a:ext>
            </a:extLst>
          </p:cNvPr>
          <p:cNvCxnSpPr>
            <a:cxnSpLocks/>
          </p:cNvCxnSpPr>
          <p:nvPr/>
        </p:nvCxnSpPr>
        <p:spPr>
          <a:xfrm>
            <a:off x="5000196" y="3842424"/>
            <a:ext cx="235648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6431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559CA9F-24CA-CB4F-B112-C746EBE5E41F}"/>
              </a:ext>
            </a:extLst>
          </p:cNvPr>
          <p:cNvSpPr txBox="1"/>
          <p:nvPr/>
        </p:nvSpPr>
        <p:spPr>
          <a:xfrm>
            <a:off x="451412" y="429645"/>
            <a:ext cx="2928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Load balance</a:t>
            </a:r>
            <a:endParaRPr kumimoji="1" lang="zh-TW" altLang="en-US" sz="36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1518EB3-6B80-C64D-9A53-6D2B6E172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052" y="1034552"/>
            <a:ext cx="9034143" cy="53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649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橢圓 9">
            <a:extLst>
              <a:ext uri="{FF2B5EF4-FFF2-40B4-BE49-F238E27FC236}">
                <a16:creationId xmlns:a16="http://schemas.microsoft.com/office/drawing/2014/main" id="{46976B11-EECF-EF46-ABD6-4D94698E4603}"/>
              </a:ext>
            </a:extLst>
          </p:cNvPr>
          <p:cNvSpPr/>
          <p:nvPr/>
        </p:nvSpPr>
        <p:spPr>
          <a:xfrm>
            <a:off x="3168918" y="2339263"/>
            <a:ext cx="3020825" cy="3020825"/>
          </a:xfrm>
          <a:prstGeom prst="ellipse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311807CC-A496-284F-81DA-7DD83A05555E}"/>
              </a:ext>
            </a:extLst>
          </p:cNvPr>
          <p:cNvSpPr/>
          <p:nvPr/>
        </p:nvSpPr>
        <p:spPr>
          <a:xfrm>
            <a:off x="175511" y="2370045"/>
            <a:ext cx="3020825" cy="3020825"/>
          </a:xfrm>
          <a:prstGeom prst="ellipse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A5E0BB4-FA3C-9944-BAEE-C2FEAE580748}"/>
              </a:ext>
            </a:extLst>
          </p:cNvPr>
          <p:cNvSpPr/>
          <p:nvPr/>
        </p:nvSpPr>
        <p:spPr>
          <a:xfrm>
            <a:off x="264781" y="3557293"/>
            <a:ext cx="316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3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Load balance</a:t>
            </a:r>
            <a:endParaRPr kumimoji="1" lang="en" altLang="zh-TW" sz="36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838D1-C5D8-9247-A962-B12F992DDD34}"/>
              </a:ext>
            </a:extLst>
          </p:cNvPr>
          <p:cNvSpPr/>
          <p:nvPr/>
        </p:nvSpPr>
        <p:spPr>
          <a:xfrm>
            <a:off x="3166288" y="3557293"/>
            <a:ext cx="316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3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Reverse Proxy</a:t>
            </a:r>
            <a:endParaRPr kumimoji="1" lang="en" altLang="zh-TW" sz="36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9E53DB08-6EE6-8240-9C84-49EC7BE02385}"/>
              </a:ext>
            </a:extLst>
          </p:cNvPr>
          <p:cNvSpPr/>
          <p:nvPr/>
        </p:nvSpPr>
        <p:spPr>
          <a:xfrm>
            <a:off x="6134095" y="2306553"/>
            <a:ext cx="3020825" cy="3020825"/>
          </a:xfrm>
          <a:prstGeom prst="ellipse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DFB824C2-F0A8-4945-AAF7-F42F5A64A2DD}"/>
              </a:ext>
            </a:extLst>
          </p:cNvPr>
          <p:cNvSpPr/>
          <p:nvPr/>
        </p:nvSpPr>
        <p:spPr>
          <a:xfrm>
            <a:off x="9127502" y="2306553"/>
            <a:ext cx="3020825" cy="3020825"/>
          </a:xfrm>
          <a:prstGeom prst="ellipse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C0E632A-E0D5-BE4A-BAB1-B97BAA3D416D}"/>
              </a:ext>
            </a:extLst>
          </p:cNvPr>
          <p:cNvSpPr/>
          <p:nvPr/>
        </p:nvSpPr>
        <p:spPr>
          <a:xfrm>
            <a:off x="9330033" y="3401466"/>
            <a:ext cx="25971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8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HAProxy</a:t>
            </a:r>
            <a:endParaRPr kumimoji="1" lang="zh-TW" altLang="en-US" sz="4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D02C978-690A-3848-B98E-296CD865F476}"/>
              </a:ext>
            </a:extLst>
          </p:cNvPr>
          <p:cNvSpPr/>
          <p:nvPr/>
        </p:nvSpPr>
        <p:spPr>
          <a:xfrm>
            <a:off x="6225995" y="3526511"/>
            <a:ext cx="30155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API Gateway </a:t>
            </a:r>
            <a:endParaRPr kumimoji="1" lang="zh-TW" altLang="en-US" sz="36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627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5021046-37BB-C141-AC45-27F913302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20" y="1330658"/>
            <a:ext cx="10766360" cy="41966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463B535-2EC1-7140-A546-56F700047847}"/>
              </a:ext>
            </a:extLst>
          </p:cNvPr>
          <p:cNvSpPr/>
          <p:nvPr/>
        </p:nvSpPr>
        <p:spPr>
          <a:xfrm>
            <a:off x="314640" y="120896"/>
            <a:ext cx="29434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Master process</a:t>
            </a:r>
            <a:endParaRPr kumimoji="1" lang="zh-TW" altLang="en-US" sz="32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12293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B1C1E9A6-E849-1A44-8487-800B33547CF5}"/>
              </a:ext>
            </a:extLst>
          </p:cNvPr>
          <p:cNvGrpSpPr/>
          <p:nvPr/>
        </p:nvGrpSpPr>
        <p:grpSpPr>
          <a:xfrm>
            <a:off x="1880171" y="1526949"/>
            <a:ext cx="3020825" cy="3020825"/>
            <a:chOff x="175511" y="2370045"/>
            <a:chExt cx="3020825" cy="3020825"/>
          </a:xfrm>
        </p:grpSpPr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D2F1E889-58B6-8F41-8DF3-9C25046907FA}"/>
                </a:ext>
              </a:extLst>
            </p:cNvPr>
            <p:cNvSpPr/>
            <p:nvPr/>
          </p:nvSpPr>
          <p:spPr>
            <a:xfrm>
              <a:off x="175511" y="2370045"/>
              <a:ext cx="3020825" cy="3020825"/>
            </a:xfrm>
            <a:prstGeom prst="ellipse">
              <a:avLst/>
            </a:prstGeom>
            <a:solidFill>
              <a:schemeClr val="bg2">
                <a:lumMod val="9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C87EA42-5F67-FA48-9B94-87D2FB7403B4}"/>
                </a:ext>
              </a:extLst>
            </p:cNvPr>
            <p:cNvSpPr/>
            <p:nvPr/>
          </p:nvSpPr>
          <p:spPr>
            <a:xfrm>
              <a:off x="305801" y="3244334"/>
              <a:ext cx="2890535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sz="3600" dirty="0">
                  <a:latin typeface="Yuppy SC" panose="020F0603040207020204" pitchFamily="34" charset="-122"/>
                  <a:ea typeface="Yuppy SC" panose="020F0603040207020204" pitchFamily="34" charset="-122"/>
                  <a:cs typeface="Yuppy SC" panose="020F0603040207020204" pitchFamily="34" charset="-122"/>
                </a:rPr>
                <a:t>Layer 4 </a:t>
              </a:r>
            </a:p>
            <a:p>
              <a:r>
                <a:rPr kumimoji="1" lang="en-US" altLang="zh-TW" sz="3600" dirty="0">
                  <a:latin typeface="Yuppy SC" panose="020F0603040207020204" pitchFamily="34" charset="-122"/>
                  <a:ea typeface="Yuppy SC" panose="020F0603040207020204" pitchFamily="34" charset="-122"/>
                  <a:cs typeface="Yuppy SC" panose="020F0603040207020204" pitchFamily="34" charset="-122"/>
                </a:rPr>
                <a:t>Load balance</a:t>
              </a: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AB965E85-FF5D-EE44-8F36-CAE1781E3F4B}"/>
              </a:ext>
            </a:extLst>
          </p:cNvPr>
          <p:cNvGrpSpPr/>
          <p:nvPr/>
        </p:nvGrpSpPr>
        <p:grpSpPr>
          <a:xfrm>
            <a:off x="7167018" y="1526949"/>
            <a:ext cx="3020825" cy="3020825"/>
            <a:chOff x="6758208" y="2370044"/>
            <a:chExt cx="3020825" cy="3020825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70B65EFC-24E1-0447-B5E5-D9BFE1EDC1C6}"/>
                </a:ext>
              </a:extLst>
            </p:cNvPr>
            <p:cNvSpPr/>
            <p:nvPr/>
          </p:nvSpPr>
          <p:spPr>
            <a:xfrm>
              <a:off x="6758208" y="2370044"/>
              <a:ext cx="3020825" cy="3020825"/>
            </a:xfrm>
            <a:prstGeom prst="ellipse">
              <a:avLst/>
            </a:prstGeom>
            <a:solidFill>
              <a:schemeClr val="bg2">
                <a:lumMod val="9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E93EC66C-7B72-AF43-9975-5187E6888219}"/>
                </a:ext>
              </a:extLst>
            </p:cNvPr>
            <p:cNvSpPr txBox="1"/>
            <p:nvPr/>
          </p:nvSpPr>
          <p:spPr>
            <a:xfrm>
              <a:off x="7068349" y="3244333"/>
              <a:ext cx="271068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3200" dirty="0">
                  <a:latin typeface="Yuppy SC" panose="020F0603040207020204" pitchFamily="34" charset="-122"/>
                  <a:ea typeface="Yuppy SC" panose="020F0603040207020204" pitchFamily="34" charset="-122"/>
                  <a:cs typeface="Yuppy SC" panose="020F0603040207020204" pitchFamily="34" charset="-122"/>
                </a:rPr>
                <a:t>Layer 7 </a:t>
              </a:r>
            </a:p>
            <a:p>
              <a:r>
                <a:rPr kumimoji="1" lang="en-US" altLang="zh-TW" sz="3200" dirty="0">
                  <a:latin typeface="Yuppy SC" panose="020F0603040207020204" pitchFamily="34" charset="-122"/>
                  <a:ea typeface="Yuppy SC" panose="020F0603040207020204" pitchFamily="34" charset="-122"/>
                  <a:cs typeface="Yuppy SC" panose="020F0603040207020204" pitchFamily="34" charset="-122"/>
                </a:rPr>
                <a:t>Load balance </a:t>
              </a:r>
              <a:endParaRPr kumimoji="1" lang="zh-TW" altLang="en-US" sz="3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9EDFC214-DAE7-684C-99D4-86865CD79660}"/>
              </a:ext>
            </a:extLst>
          </p:cNvPr>
          <p:cNvSpPr/>
          <p:nvPr/>
        </p:nvSpPr>
        <p:spPr>
          <a:xfrm>
            <a:off x="674357" y="4623110"/>
            <a:ext cx="55627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3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根據</a:t>
            </a:r>
            <a:r>
              <a:rPr kumimoji="1" lang="en-US" altLang="zh-TW" sz="3600" dirty="0">
                <a:highlight>
                  <a:srgbClr val="FFFF00"/>
                </a:highlight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port</a:t>
            </a:r>
            <a:r>
              <a:rPr kumimoji="1" lang="zh-TW" altLang="en-US" sz="3600" dirty="0">
                <a:highlight>
                  <a:srgbClr val="FFFF00"/>
                </a:highlight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、</a:t>
            </a:r>
            <a:r>
              <a:rPr kumimoji="1" lang="en-US" altLang="zh-TW" sz="3600" dirty="0">
                <a:highlight>
                  <a:srgbClr val="FFFF00"/>
                </a:highlight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IP</a:t>
            </a:r>
            <a:r>
              <a:rPr kumimoji="1" lang="zh-TW" altLang="en-US" sz="3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轉發用戶流量</a:t>
            </a:r>
            <a:endParaRPr kumimoji="1" lang="en-US" altLang="zh-TW" sz="36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60ACB52-320F-5846-B682-F64A5BD32636}"/>
              </a:ext>
            </a:extLst>
          </p:cNvPr>
          <p:cNvSpPr/>
          <p:nvPr/>
        </p:nvSpPr>
        <p:spPr>
          <a:xfrm>
            <a:off x="6892800" y="4547774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3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根據</a:t>
            </a:r>
            <a:r>
              <a:rPr kumimoji="1" lang="zh-TW" altLang="en-US" sz="3600" dirty="0">
                <a:highlight>
                  <a:srgbClr val="FFFF00"/>
                </a:highlight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用戶請求的內容</a:t>
            </a:r>
            <a:endParaRPr kumimoji="1" lang="en-US" altLang="zh-TW" sz="3600" dirty="0">
              <a:highlight>
                <a:srgbClr val="FFFF00"/>
              </a:highlight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19D558D-B8D7-3A41-9A1A-62C29D55AB72}"/>
              </a:ext>
            </a:extLst>
          </p:cNvPr>
          <p:cNvSpPr/>
          <p:nvPr/>
        </p:nvSpPr>
        <p:spPr>
          <a:xfrm>
            <a:off x="2719566" y="1051503"/>
            <a:ext cx="13420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UDP, TCP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CAD529D-4223-7744-8A02-92D57719D814}"/>
              </a:ext>
            </a:extLst>
          </p:cNvPr>
          <p:cNvSpPr/>
          <p:nvPr/>
        </p:nvSpPr>
        <p:spPr>
          <a:xfrm>
            <a:off x="7451774" y="1078762"/>
            <a:ext cx="24513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20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HTTP, HTTPS, DNS</a:t>
            </a:r>
          </a:p>
        </p:txBody>
      </p:sp>
    </p:spTree>
    <p:extLst>
      <p:ext uri="{BB962C8B-B14F-4D97-AF65-F5344CB8AC3E}">
        <p14:creationId xmlns:p14="http://schemas.microsoft.com/office/powerpoint/2010/main" val="28279597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3021F6C-3FE4-0E41-8EA8-162DED0E5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219200"/>
            <a:ext cx="119253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610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983B91E-34D7-DF4C-8A05-65DCF8767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692150"/>
            <a:ext cx="118999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667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5B0DB60-E196-D54C-A580-3F83E3B889F0}"/>
              </a:ext>
            </a:extLst>
          </p:cNvPr>
          <p:cNvSpPr txBox="1"/>
          <p:nvPr/>
        </p:nvSpPr>
        <p:spPr>
          <a:xfrm>
            <a:off x="162696" y="329887"/>
            <a:ext cx="4198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4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High Availability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B25F962-5A65-E14F-B663-CAF939173460}"/>
              </a:ext>
            </a:extLst>
          </p:cNvPr>
          <p:cNvSpPr txBox="1"/>
          <p:nvPr/>
        </p:nvSpPr>
        <p:spPr>
          <a:xfrm>
            <a:off x="1209368" y="3242505"/>
            <a:ext cx="104566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前面提到的</a:t>
            </a:r>
            <a:r>
              <a:rPr kumimoji="1" lang="en-US" altLang="zh-TW" sz="3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Layer4 , Layer7 </a:t>
            </a:r>
            <a:r>
              <a:rPr kumimoji="1" lang="en-US" altLang="zh-TW" sz="3600" dirty="0">
                <a:highlight>
                  <a:srgbClr val="FFFF00"/>
                </a:highlight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Load Balancer</a:t>
            </a:r>
            <a:r>
              <a:rPr kumimoji="1" lang="zh-TW" altLang="en-US" sz="3600" dirty="0">
                <a:highlight>
                  <a:srgbClr val="FFFF00"/>
                </a:highlight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</a:t>
            </a:r>
            <a:r>
              <a:rPr kumimoji="1" lang="zh-TW" altLang="en-US" sz="3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都是單點，但如果它出現故障，或是請求太多，那可能會導致服務有高的</a:t>
            </a:r>
            <a:r>
              <a:rPr kumimoji="1" lang="en-US" altLang="zh-TW" sz="3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Latency</a:t>
            </a:r>
            <a:r>
              <a:rPr kumimoji="1" lang="zh-TW" altLang="en-US" sz="3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或是 </a:t>
            </a:r>
            <a:r>
              <a:rPr kumimoji="1" lang="en-US" altLang="zh-TW" sz="3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downtime</a:t>
            </a:r>
            <a:endParaRPr kumimoji="1" lang="en" altLang="zh-TW" sz="36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52453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5B0DB60-E196-D54C-A580-3F83E3B889F0}"/>
              </a:ext>
            </a:extLst>
          </p:cNvPr>
          <p:cNvSpPr txBox="1"/>
          <p:nvPr/>
        </p:nvSpPr>
        <p:spPr>
          <a:xfrm>
            <a:off x="162696" y="329887"/>
            <a:ext cx="4848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48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High Availability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B25F962-5A65-E14F-B663-CAF939173460}"/>
              </a:ext>
            </a:extLst>
          </p:cNvPr>
          <p:cNvSpPr txBox="1"/>
          <p:nvPr/>
        </p:nvSpPr>
        <p:spPr>
          <a:xfrm>
            <a:off x="703007" y="3429000"/>
            <a:ext cx="11488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所以高可用的意思是設置是沒有單點故障的基礎架構，可以防止單個</a:t>
            </a:r>
            <a:r>
              <a:rPr kumimoji="1" lang="en-US" altLang="zh-TW" sz="3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Load Balancer </a:t>
            </a:r>
            <a:r>
              <a:rPr kumimoji="1" lang="zh-TW" altLang="en-US" sz="3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故障成為停機事件</a:t>
            </a:r>
            <a:endParaRPr kumimoji="1" lang="en" altLang="zh-TW" sz="36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49947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767D8FC-3C7A-3A48-8373-2B4720295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51" y="611136"/>
            <a:ext cx="11741098" cy="563572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60D477B-725D-E34D-AD22-4E85B6ED394E}"/>
              </a:ext>
            </a:extLst>
          </p:cNvPr>
          <p:cNvSpPr/>
          <p:nvPr/>
        </p:nvSpPr>
        <p:spPr>
          <a:xfrm>
            <a:off x="1135626" y="6401823"/>
            <a:ext cx="9689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hlinkClick r:id="rId3"/>
              </a:rPr>
              <a:t>https://www.digitalocean.com/community/tutorials/an-introduction-to-haproxy-and-load-balancing-concepts</a:t>
            </a:r>
            <a:endParaRPr kumimoji="1" lang="en-US" altLang="zh-TW" sz="16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42438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F37AD97-1CA0-1746-AC60-7160EC78A17B}"/>
              </a:ext>
            </a:extLst>
          </p:cNvPr>
          <p:cNvSpPr txBox="1"/>
          <p:nvPr/>
        </p:nvSpPr>
        <p:spPr>
          <a:xfrm>
            <a:off x="4806962" y="3105834"/>
            <a:ext cx="2578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dirty="0" err="1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OpenResty</a:t>
            </a:r>
            <a:endParaRPr kumimoji="1" lang="en-US" altLang="zh-TW" sz="36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8086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FC86294-9270-3F42-99D2-C96E2ED81A46}"/>
              </a:ext>
            </a:extLst>
          </p:cNvPr>
          <p:cNvSpPr txBox="1"/>
          <p:nvPr/>
        </p:nvSpPr>
        <p:spPr>
          <a:xfrm>
            <a:off x="4629873" y="3105834"/>
            <a:ext cx="2384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Thank you</a:t>
            </a:r>
            <a:endParaRPr kumimoji="1" lang="zh-TW" altLang="en-US" sz="36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4248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32057</TotalTime>
  <Words>2611</Words>
  <Application>Microsoft Macintosh PowerPoint</Application>
  <PresentationFormat>寬螢幕</PresentationFormat>
  <Paragraphs>510</Paragraphs>
  <Slides>97</Slides>
  <Notes>31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97</vt:i4>
      </vt:variant>
    </vt:vector>
  </HeadingPairs>
  <TitlesOfParts>
    <vt:vector size="107" baseType="lpstr">
      <vt:lpstr>Baoli SC</vt:lpstr>
      <vt:lpstr>FangSong</vt:lpstr>
      <vt:lpstr>PingFang SC</vt:lpstr>
      <vt:lpstr>STLiti</vt:lpstr>
      <vt:lpstr>Weibei SC</vt:lpstr>
      <vt:lpstr>Yuppy SC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貞妮 林</dc:creator>
  <cp:lastModifiedBy>貞妮 林</cp:lastModifiedBy>
  <cp:revision>1089</cp:revision>
  <dcterms:created xsi:type="dcterms:W3CDTF">2020-11-08T11:31:57Z</dcterms:created>
  <dcterms:modified xsi:type="dcterms:W3CDTF">2021-01-17T21:30:14Z</dcterms:modified>
</cp:coreProperties>
</file>